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8" r:id="rId5"/>
    <p:sldId id="278" r:id="rId6"/>
    <p:sldId id="261" r:id="rId7"/>
    <p:sldId id="262" r:id="rId8"/>
    <p:sldId id="259" r:id="rId9"/>
    <p:sldId id="263" r:id="rId10"/>
    <p:sldId id="270" r:id="rId11"/>
    <p:sldId id="269" r:id="rId12"/>
    <p:sldId id="276" r:id="rId13"/>
    <p:sldId id="275" r:id="rId14"/>
    <p:sldId id="271" r:id="rId15"/>
    <p:sldId id="279" r:id="rId16"/>
    <p:sldId id="264" r:id="rId17"/>
    <p:sldId id="273" r:id="rId18"/>
    <p:sldId id="272" r:id="rId19"/>
    <p:sldId id="267" r:id="rId20"/>
    <p:sldId id="266" r:id="rId21"/>
    <p:sldId id="274" r:id="rId22"/>
  </p:sldIdLst>
  <p:sldSz cx="18300700" cy="10299700"/>
  <p:notesSz cx="18300700" cy="102997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>
      <p:cViewPr varScale="1">
        <p:scale>
          <a:sx n="45" d="100"/>
          <a:sy n="45" d="100"/>
        </p:scale>
        <p:origin x="-52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9563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66375" y="0"/>
            <a:ext cx="7929563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D56FC-BBCE-4F14-B7D2-FBCD4C27E0FA}" type="datetimeFigureOut">
              <a:rPr lang="de-DE" smtClean="0"/>
              <a:t>09.11.2023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61075" y="1287463"/>
            <a:ext cx="6178550" cy="3476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30388" y="4956175"/>
            <a:ext cx="14639925" cy="4056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83763"/>
            <a:ext cx="7929563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66375" y="9783763"/>
            <a:ext cx="7929563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4B6606-DA31-4CE3-8D04-A0C6898C4A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8835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B6606-DA31-4CE3-8D04-A0C6898C4A5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985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4B6606-DA31-4CE3-8D04-A0C6898C4A5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2134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2552" y="3192907"/>
            <a:ext cx="15555595" cy="2162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5105" y="5767832"/>
            <a:ext cx="12810490" cy="2574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5035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24860" y="2368931"/>
            <a:ext cx="7960804" cy="67978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72943" y="1675168"/>
            <a:ext cx="12354813" cy="711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tx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4306" y="4736310"/>
            <a:ext cx="9592087" cy="230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22238" y="9578721"/>
            <a:ext cx="5856224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503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76505" y="9578721"/>
            <a:ext cx="4209161" cy="514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entral_processing_uni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Information_security#Confidentiality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140366420319320" TargetMode="External"/><Relationship Id="rId3" Type="http://schemas.openxmlformats.org/officeDocument/2006/relationships/hyperlink" Target="https://arxiv.org/abs/2306.06112" TargetMode="External"/><Relationship Id="rId7" Type="http://schemas.openxmlformats.org/officeDocument/2006/relationships/hyperlink" Target="https://www.usenix.org/conference/usenixsecurity21/presentation/sun-zhichuang" TargetMode="External"/><Relationship Id="rId2" Type="http://schemas.openxmlformats.org/officeDocument/2006/relationships/hyperlink" Target="https://openreview.net/forum?id=ib482K6HQo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11.11932" TargetMode="External"/><Relationship Id="rId5" Type="http://schemas.openxmlformats.org/officeDocument/2006/relationships/hyperlink" Target="https://www.researchgate.net/publication/37987523_A_Taxonomy_of_Obfuscating_Transformations" TargetMode="External"/><Relationship Id="rId4" Type="http://schemas.openxmlformats.org/officeDocument/2006/relationships/hyperlink" Target="https://www.researchgate.net/publication/326030030_DeepObfuscation_Securing_the_Structure_of_Convolutional_Neural_Networks_via_Knowledge_Distillation" TargetMode="External"/><Relationship Id="rId9" Type="http://schemas.openxmlformats.org/officeDocument/2006/relationships/hyperlink" Target="https://dl.acm.org/doi/abs/10.1155/2020/8832697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eeexplore.ieee.org/document/9523029" TargetMode="External"/><Relationship Id="rId3" Type="http://schemas.openxmlformats.org/officeDocument/2006/relationships/hyperlink" Target="https://www.usenix.org/conference/usenixsecurity22/presentation/wu-ruoyu" TargetMode="External"/><Relationship Id="rId7" Type="http://schemas.openxmlformats.org/officeDocument/2006/relationships/hyperlink" Target="https://arxiv.org/abs/2004.05703" TargetMode="External"/><Relationship Id="rId2" Type="http://schemas.openxmlformats.org/officeDocument/2006/relationships/hyperlink" Target="https://www.ndss-symposium.org/ndss-paper/obsan-an-out-of-bound-sanitizer-to-harden-dnn-executab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806.03287" TargetMode="External"/><Relationship Id="rId5" Type="http://schemas.openxmlformats.org/officeDocument/2006/relationships/hyperlink" Target="https://dl.acm.org/doi/abs/10.1145/3577923.3583648" TargetMode="External"/><Relationship Id="rId10" Type="http://schemas.openxmlformats.org/officeDocument/2006/relationships/hyperlink" Target="https://dl.acm.org/doi/10.1145/3411508.3421376" TargetMode="External"/><Relationship Id="rId4" Type="http://schemas.openxmlformats.org/officeDocument/2006/relationships/hyperlink" Target="https://www.usenix.org/system/files/sec23summer_406-liu_zhibo-prepub.pdf" TargetMode="External"/><Relationship Id="rId9" Type="http://schemas.openxmlformats.org/officeDocument/2006/relationships/hyperlink" Target="https://dl.acm.org/doi/10.1145/3472634.3472652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58624">
              <a:srgbClr val="76A8C1"/>
            </a:gs>
            <a:gs pos="48287">
              <a:srgbClr val="4F94AC"/>
            </a:gs>
            <a:gs pos="40256">
              <a:schemeClr val="accent5">
                <a:lumMod val="75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0599" y="0"/>
            <a:ext cx="10488295" cy="10287000"/>
          </a:xfrm>
          <a:custGeom>
            <a:avLst/>
            <a:gdLst/>
            <a:ahLst/>
            <a:cxnLst/>
            <a:rect l="l" t="t" r="r" b="b"/>
            <a:pathLst>
              <a:path w="10488294" h="10287000">
                <a:moveTo>
                  <a:pt x="10487917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0487917" y="0"/>
                </a:lnTo>
                <a:lnTo>
                  <a:pt x="10487917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85115" y="1481694"/>
            <a:ext cx="9577070" cy="726503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-635" algn="ctr">
              <a:lnSpc>
                <a:spcPct val="100200"/>
              </a:lnSpc>
              <a:spcBef>
                <a:spcPts val="120"/>
              </a:spcBef>
            </a:pPr>
            <a:r>
              <a:rPr sz="7900" b="1" spc="-20" dirty="0">
                <a:solidFill>
                  <a:srgbClr val="FFFFFF"/>
                </a:solidFill>
                <a:latin typeface="Arial"/>
                <a:cs typeface="Arial"/>
              </a:rPr>
              <a:t>Unmasking </a:t>
            </a:r>
            <a:r>
              <a:rPr sz="7900" b="1" spc="-5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7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40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900" b="1" spc="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7900" b="1" spc="-409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900" b="1" spc="-1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7900" b="1" spc="434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7900" b="1" spc="-19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7900" b="1" spc="-6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409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7900" b="1" spc="4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7900" b="1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900" b="1" spc="-40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7900" b="1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2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7900" b="1" spc="2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7900" b="1" spc="-4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7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7900" b="1" spc="-409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r>
              <a:rPr sz="7900" b="1" spc="20" dirty="0">
                <a:solidFill>
                  <a:srgbClr val="FFFFFF"/>
                </a:solidFill>
                <a:latin typeface="Arial"/>
                <a:cs typeface="Arial"/>
              </a:rPr>
              <a:t>p  </a:t>
            </a:r>
            <a:r>
              <a:rPr sz="7900" b="1" spc="100" dirty="0">
                <a:solidFill>
                  <a:srgbClr val="FFFFFF"/>
                </a:solidFill>
                <a:latin typeface="Arial"/>
                <a:cs typeface="Arial"/>
              </a:rPr>
              <a:t>Neural </a:t>
            </a:r>
            <a:r>
              <a:rPr sz="7900" b="1" spc="-55" dirty="0">
                <a:solidFill>
                  <a:srgbClr val="FFFFFF"/>
                </a:solidFill>
                <a:latin typeface="Arial"/>
                <a:cs typeface="Arial"/>
              </a:rPr>
              <a:t>Networks: </a:t>
            </a:r>
            <a:r>
              <a:rPr sz="79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114" dirty="0">
                <a:solidFill>
                  <a:srgbClr val="FFFFFF"/>
                </a:solidFill>
                <a:latin typeface="Arial"/>
                <a:cs typeface="Arial"/>
              </a:rPr>
              <a:t>Adventures </a:t>
            </a:r>
            <a:r>
              <a:rPr sz="7900" b="1" spc="27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7900" b="1" spc="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20" dirty="0">
                <a:solidFill>
                  <a:srgbClr val="FFFFFF"/>
                </a:solidFill>
                <a:latin typeface="Arial"/>
                <a:cs typeface="Arial"/>
              </a:rPr>
              <a:t>Securing </a:t>
            </a:r>
            <a:r>
              <a:rPr sz="7900" b="1" spc="-254" dirty="0">
                <a:solidFill>
                  <a:srgbClr val="FFFFFF"/>
                </a:solidFill>
                <a:latin typeface="Arial"/>
                <a:cs typeface="Arial"/>
              </a:rPr>
              <a:t>Edge </a:t>
            </a:r>
            <a:r>
              <a:rPr sz="790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900" b="1" spc="-165" dirty="0">
                <a:solidFill>
                  <a:srgbClr val="FFFFFF"/>
                </a:solidFill>
                <a:latin typeface="Arial"/>
                <a:cs typeface="Arial"/>
              </a:rPr>
              <a:t>Devices!</a:t>
            </a:r>
            <a:endParaRPr sz="7900" dirty="0">
              <a:latin typeface="Arial"/>
              <a:cs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FEEA7-ECBC-393F-0F89-2C5D638835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8288893" cy="1027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C6D3E-D41E-3637-4CB7-9D8B876862D4}"/>
              </a:ext>
            </a:extLst>
          </p:cNvPr>
          <p:cNvSpPr txBox="1"/>
          <p:nvPr/>
        </p:nvSpPr>
        <p:spPr>
          <a:xfrm>
            <a:off x="15170150" y="961387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2"/>
                </a:solidFill>
              </a:rPr>
              <a:t>By Reema George Dass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effectLst>
            <a:reflection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0" y="1644650"/>
            <a:ext cx="7486266" cy="5925340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                     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Con‘s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i="0" dirty="0">
                <a:solidFill>
                  <a:schemeClr val="bg1"/>
                </a:solidFill>
                <a:effectLst/>
                <a:latin typeface="Söhne"/>
              </a:rPr>
              <a:t>Computational Overhead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1" i="0" dirty="0" err="1">
                <a:solidFill>
                  <a:schemeClr val="bg1"/>
                </a:solidFill>
                <a:effectLst/>
                <a:latin typeface="Söhne"/>
              </a:rPr>
              <a:t>Complexity</a:t>
            </a:r>
            <a:r>
              <a:rPr lang="de-DE" sz="3200" b="1" i="0" dirty="0">
                <a:solidFill>
                  <a:schemeClr val="bg1"/>
                </a:solidFill>
                <a:effectLst/>
                <a:latin typeface="Söhne"/>
              </a:rPr>
              <a:t> / </a:t>
            </a:r>
            <a:r>
              <a:rPr lang="de-DE" sz="3200" b="1" i="0" dirty="0" err="1">
                <a:solidFill>
                  <a:schemeClr val="bg1"/>
                </a:solidFill>
                <a:effectLst/>
                <a:latin typeface="Söhne"/>
              </a:rPr>
              <a:t>Execution</a:t>
            </a:r>
            <a:r>
              <a:rPr lang="de-DE" sz="3200" b="1" i="0" dirty="0">
                <a:solidFill>
                  <a:schemeClr val="bg1"/>
                </a:solidFill>
                <a:effectLst/>
                <a:latin typeface="Söhne"/>
              </a:rPr>
              <a:t> time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 err="1">
                <a:solidFill>
                  <a:schemeClr val="bg1"/>
                </a:solidFill>
                <a:effectLst/>
              </a:rPr>
              <a:t>Latency</a:t>
            </a:r>
            <a:r>
              <a:rPr lang="de-DE" sz="3200" b="0" i="0" dirty="0">
                <a:solidFill>
                  <a:schemeClr val="bg1"/>
                </a:solidFill>
                <a:effectLst/>
              </a:rPr>
              <a:t> and Real-time Processing</a:t>
            </a:r>
            <a:endParaRPr lang="de-DE" sz="3200" b="1" i="0" dirty="0">
              <a:solidFill>
                <a:schemeClr val="bg1"/>
              </a:solidFill>
              <a:effectLst/>
              <a:latin typeface="Söhne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b="1" dirty="0">
              <a:solidFill>
                <a:schemeClr val="bg1"/>
              </a:solidFill>
              <a:latin typeface="Söhne"/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/>
                </a:solidFill>
                <a:latin typeface="Söhne"/>
                <a:cs typeface="Cambria"/>
              </a:rPr>
              <a:t>P</a:t>
            </a:r>
            <a:r>
              <a:rPr lang="de-DE" sz="3200" b="1" i="0" dirty="0">
                <a:solidFill>
                  <a:schemeClr val="bg1"/>
                </a:solidFill>
                <a:effectLst/>
                <a:latin typeface="Söhne"/>
              </a:rPr>
              <a:t>erformance vs. Security Trade-off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b="1" dirty="0">
              <a:solidFill>
                <a:schemeClr val="bg1"/>
              </a:solidFill>
              <a:latin typeface="Söhne"/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1" dirty="0">
                <a:solidFill>
                  <a:schemeClr val="bg1"/>
                </a:solidFill>
                <a:latin typeface="Söhne"/>
                <a:cs typeface="Cambria"/>
              </a:rPr>
              <a:t>Not open </a:t>
            </a:r>
            <a:r>
              <a:rPr lang="de-DE" sz="3200" b="1" dirty="0" err="1">
                <a:solidFill>
                  <a:schemeClr val="bg1"/>
                </a:solidFill>
                <a:latin typeface="Söhne"/>
                <a:cs typeface="Cambria"/>
              </a:rPr>
              <a:t>souce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27A00D-47F3-A60E-9650-F65FA168E80B}"/>
              </a:ext>
            </a:extLst>
          </p:cNvPr>
          <p:cNvSpPr txBox="1"/>
          <p:nvPr/>
        </p:nvSpPr>
        <p:spPr>
          <a:xfrm>
            <a:off x="1359284" y="1644650"/>
            <a:ext cx="7181466" cy="4448013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Pro‘s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Intellectual Property Protection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Privacy </a:t>
            </a:r>
            <a:r>
              <a:rPr lang="de-DE" sz="3200" b="0" i="0" dirty="0" err="1">
                <a:solidFill>
                  <a:schemeClr val="bg1"/>
                </a:solidFill>
                <a:effectLst/>
              </a:rPr>
              <a:t>Preservation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Model Security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sz="32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EDE56-69C7-1B97-1FBA-2ACE7698B43F}"/>
              </a:ext>
            </a:extLst>
          </p:cNvPr>
          <p:cNvSpPr txBox="1"/>
          <p:nvPr/>
        </p:nvSpPr>
        <p:spPr>
          <a:xfrm>
            <a:off x="311150" y="9036050"/>
            <a:ext cx="167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Reference Papers:  </a:t>
            </a:r>
            <a:r>
              <a:rPr lang="de-DE" dirty="0">
                <a:solidFill>
                  <a:schemeClr val="bg1"/>
                </a:solidFill>
                <a:hlinkClick r:id="rId2" action="ppaction://hlinksldjump"/>
              </a:rPr>
              <a:t>Encryption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AF3AF0A-D8E1-2643-733E-181F273FECD1}"/>
              </a:ext>
            </a:extLst>
          </p:cNvPr>
          <p:cNvSpPr txBox="1">
            <a:spLocks/>
          </p:cNvSpPr>
          <p:nvPr/>
        </p:nvSpPr>
        <p:spPr>
          <a:xfrm>
            <a:off x="5187950" y="418862"/>
            <a:ext cx="6264275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de-DE" sz="4350" kern="0" dirty="0">
                <a:solidFill>
                  <a:schemeClr val="bg2"/>
                </a:solidFill>
                <a:latin typeface="+mn-lt"/>
              </a:rPr>
              <a:t>Encryption</a:t>
            </a:r>
          </a:p>
        </p:txBody>
      </p:sp>
    </p:spTree>
    <p:extLst>
      <p:ext uri="{BB962C8B-B14F-4D97-AF65-F5344CB8AC3E}">
        <p14:creationId xmlns:p14="http://schemas.microsoft.com/office/powerpoint/2010/main" val="228385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BD170-4D6C-48DE-3EA9-A520E7A707B5}"/>
              </a:ext>
            </a:extLst>
          </p:cNvPr>
          <p:cNvSpPr txBox="1"/>
          <p:nvPr/>
        </p:nvSpPr>
        <p:spPr>
          <a:xfrm>
            <a:off x="5645150" y="800054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/>
              <a:t>Compilation</a:t>
            </a:r>
            <a:endParaRPr lang="de-DE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E6BC5-2828-83B8-0A29-D20CC0C32801}"/>
              </a:ext>
            </a:extLst>
          </p:cNvPr>
          <p:cNvSpPr txBox="1"/>
          <p:nvPr/>
        </p:nvSpPr>
        <p:spPr>
          <a:xfrm>
            <a:off x="2368550" y="3016250"/>
            <a:ext cx="1333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effectLst/>
              </a:rPr>
              <a:t>Edge-deployed model compiling refers to the process of preparing and optimizing a deep learning model in suitable format for execution on edge devices.</a:t>
            </a:r>
            <a:endParaRPr lang="de-DE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401368-A769-DF67-5574-3BFC29560E8B}"/>
              </a:ext>
            </a:extLst>
          </p:cNvPr>
          <p:cNvSpPr txBox="1"/>
          <p:nvPr/>
        </p:nvSpPr>
        <p:spPr>
          <a:xfrm>
            <a:off x="2063750" y="201599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What?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0A4F3-5F68-F31A-D64D-A4CF5219ED6B}"/>
              </a:ext>
            </a:extLst>
          </p:cNvPr>
          <p:cNvSpPr txBox="1"/>
          <p:nvPr/>
        </p:nvSpPr>
        <p:spPr>
          <a:xfrm>
            <a:off x="2397904" y="4601504"/>
            <a:ext cx="8727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Compilation</a:t>
            </a:r>
            <a:r>
              <a:rPr lang="de-DE" sz="2800" b="1" dirty="0"/>
              <a:t> </a:t>
            </a:r>
            <a:r>
              <a:rPr lang="de-DE" sz="2800" b="1" dirty="0" err="1"/>
              <a:t>can</a:t>
            </a:r>
            <a:r>
              <a:rPr lang="de-DE" sz="2800" b="1" dirty="0"/>
              <a:t> </a:t>
            </a:r>
            <a:r>
              <a:rPr lang="de-DE" sz="2800" b="1" dirty="0" err="1"/>
              <a:t>be</a:t>
            </a:r>
            <a:r>
              <a:rPr lang="de-DE" sz="2800" b="1" dirty="0"/>
              <a:t> </a:t>
            </a:r>
            <a:r>
              <a:rPr lang="de-DE" sz="2800" b="1" dirty="0" err="1"/>
              <a:t>achieved</a:t>
            </a:r>
            <a:r>
              <a:rPr lang="de-DE" sz="2800" b="1" dirty="0"/>
              <a:t> </a:t>
            </a:r>
            <a:r>
              <a:rPr lang="de-DE" sz="2800" b="1" dirty="0" err="1"/>
              <a:t>by</a:t>
            </a:r>
            <a:r>
              <a:rPr lang="de-DE" sz="2800" b="1" dirty="0"/>
              <a:t>:</a:t>
            </a:r>
          </a:p>
          <a:p>
            <a:endParaRPr lang="de-DE" sz="28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800" b="1" i="0" dirty="0" err="1">
                <a:effectLst/>
              </a:rPr>
              <a:t>Converting</a:t>
            </a:r>
            <a:r>
              <a:rPr lang="de-DE" sz="2800" b="1" i="0" dirty="0">
                <a:effectLst/>
              </a:rPr>
              <a:t> the code in irreversible Format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538D64-5431-50A9-3A89-46B99116E204}"/>
              </a:ext>
            </a:extLst>
          </p:cNvPr>
          <p:cNvSpPr txBox="1"/>
          <p:nvPr/>
        </p:nvSpPr>
        <p:spPr>
          <a:xfrm>
            <a:off x="2063750" y="7036303"/>
            <a:ext cx="131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Concept </a:t>
            </a:r>
            <a:r>
              <a:rPr lang="de-DE" sz="2800" b="1" dirty="0" err="1"/>
              <a:t>of</a:t>
            </a:r>
            <a:r>
              <a:rPr lang="de-DE" sz="2800" b="1" dirty="0"/>
              <a:t> </a:t>
            </a:r>
            <a:r>
              <a:rPr lang="de-DE" sz="2800" b="1" dirty="0" err="1"/>
              <a:t>Decompilation</a:t>
            </a:r>
            <a:endParaRPr lang="de-DE" sz="28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97F244-6D19-D8B2-05DA-B33F5A2BFD36}"/>
              </a:ext>
            </a:extLst>
          </p:cNvPr>
          <p:cNvSpPr txBox="1"/>
          <p:nvPr/>
        </p:nvSpPr>
        <p:spPr>
          <a:xfrm>
            <a:off x="2430133" y="8661250"/>
            <a:ext cx="1082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Reverse Engineering the </a:t>
            </a:r>
            <a:r>
              <a:rPr lang="de-DE" sz="2800" b="1" dirty="0" err="1"/>
              <a:t>compiled</a:t>
            </a:r>
            <a:r>
              <a:rPr lang="de-DE" sz="2800" b="1" dirty="0"/>
              <a:t> code to </a:t>
            </a:r>
            <a:r>
              <a:rPr lang="de-DE" sz="2800" b="1" dirty="0" err="1"/>
              <a:t>steal</a:t>
            </a:r>
            <a:r>
              <a:rPr lang="de-DE" sz="2800" b="1" dirty="0"/>
              <a:t> the </a:t>
            </a:r>
            <a:r>
              <a:rPr lang="de-DE" sz="2800" b="1" dirty="0" err="1"/>
              <a:t>model</a:t>
            </a:r>
            <a:r>
              <a:rPr lang="de-DE" sz="2800" b="1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D80BF2-FCF8-A9EC-A2A0-D44CB9468653}"/>
              </a:ext>
            </a:extLst>
          </p:cNvPr>
          <p:cNvSpPr txBox="1"/>
          <p:nvPr/>
        </p:nvSpPr>
        <p:spPr>
          <a:xfrm>
            <a:off x="2045658" y="785067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11651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4762BCB-467F-9FA6-C30D-3157209C78A9}"/>
              </a:ext>
            </a:extLst>
          </p:cNvPr>
          <p:cNvSpPr txBox="1"/>
          <p:nvPr/>
        </p:nvSpPr>
        <p:spPr>
          <a:xfrm>
            <a:off x="4959350" y="588929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/>
              <a:t>DeCompilation</a:t>
            </a:r>
            <a:endParaRPr lang="de-DE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0E5BB-B101-A8CE-3D1A-131004B1A339}"/>
              </a:ext>
            </a:extLst>
          </p:cNvPr>
          <p:cNvSpPr txBox="1"/>
          <p:nvPr/>
        </p:nvSpPr>
        <p:spPr>
          <a:xfrm>
            <a:off x="609048" y="1769130"/>
            <a:ext cx="1668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Research</a:t>
            </a:r>
            <a:r>
              <a:rPr lang="de-DE" sz="28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2800" dirty="0"/>
              <a:t>Decompiling x86 Deep Neural Network Executables</a:t>
            </a:r>
            <a:endParaRPr lang="en-US" sz="2800" b="0" i="0" u="none" strike="noStrike" baseline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8D373E-F9C7-47AF-D115-249F55780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2771715"/>
            <a:ext cx="7848600" cy="3657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56C5DA-B14F-E5DD-0C07-E0EC877DA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2515" y="2777346"/>
            <a:ext cx="8534400" cy="36576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A4675D-0065-765C-BD36-3E4599CB0032}"/>
              </a:ext>
            </a:extLst>
          </p:cNvPr>
          <p:cNvSpPr txBox="1"/>
          <p:nvPr/>
        </p:nvSpPr>
        <p:spPr>
          <a:xfrm>
            <a:off x="615950" y="6282432"/>
            <a:ext cx="15392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800" b="0" i="0" u="none" strike="noStrike" baseline="0" dirty="0">
              <a:latin typeface="+mj-lt"/>
            </a:endParaRPr>
          </a:p>
          <a:p>
            <a:pPr algn="l"/>
            <a:endParaRPr lang="en-US" sz="2800" dirty="0">
              <a:latin typeface="+mj-lt"/>
            </a:endParaRPr>
          </a:p>
          <a:p>
            <a:pPr algn="l"/>
            <a:r>
              <a:rPr lang="en-US" sz="2800" b="0" i="0" u="none" strike="noStrike" baseline="0" dirty="0">
                <a:latin typeface="+mj-lt"/>
              </a:rPr>
              <a:t>BTD recovers full DNN models from binary executables, including operator types, network topology, dimensions, and parameters.</a:t>
            </a:r>
            <a:endParaRPr lang="de-DE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374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3BD170-4D6C-48DE-3EA9-A520E7A707B5}"/>
              </a:ext>
            </a:extLst>
          </p:cNvPr>
          <p:cNvSpPr txBox="1"/>
          <p:nvPr/>
        </p:nvSpPr>
        <p:spPr>
          <a:xfrm>
            <a:off x="5264150" y="88265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/>
              <a:t>DeCompilation</a:t>
            </a:r>
            <a:endParaRPr lang="de-DE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427F4-A583-DC12-CF44-C055ADAEF743}"/>
              </a:ext>
            </a:extLst>
          </p:cNvPr>
          <p:cNvSpPr txBox="1"/>
          <p:nvPr/>
        </p:nvSpPr>
        <p:spPr>
          <a:xfrm>
            <a:off x="1073150" y="2025650"/>
            <a:ext cx="10820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333333"/>
                </a:solidFill>
                <a:effectLst/>
                <a:latin typeface="+mj-lt"/>
              </a:rPr>
              <a:t>Research: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+mj-lt"/>
              </a:rPr>
              <a:t>DnD</a:t>
            </a:r>
            <a:r>
              <a:rPr lang="en-US" sz="2800" b="1" i="0" dirty="0">
                <a:solidFill>
                  <a:schemeClr val="tx2"/>
                </a:solidFill>
                <a:effectLst/>
                <a:latin typeface="+mj-lt"/>
              </a:rPr>
              <a:t>: A Cross-Architecture Deep Neural Network </a:t>
            </a:r>
            <a:r>
              <a:rPr lang="en-US" sz="2800" b="1" i="0" dirty="0" err="1">
                <a:solidFill>
                  <a:schemeClr val="tx2"/>
                </a:solidFill>
                <a:effectLst/>
                <a:latin typeface="+mj-lt"/>
              </a:rPr>
              <a:t>Decompiler</a:t>
            </a:r>
            <a:endParaRPr lang="en-US" sz="2800" b="1" i="0" dirty="0">
              <a:solidFill>
                <a:schemeClr val="tx2"/>
              </a:solidFill>
              <a:effectLst/>
              <a:latin typeface="+mj-lt"/>
            </a:endParaRPr>
          </a:p>
          <a:p>
            <a:b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</a:br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03D5EC-3572-4E4C-47C2-333DCD43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550" y="2809691"/>
            <a:ext cx="11811000" cy="2644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AA9F50-4179-B769-9EB7-4DDFB574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0" y="7054850"/>
            <a:ext cx="7696200" cy="25241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CD3DAA-B1B6-8D0C-33CE-A5E00F38348A}"/>
              </a:ext>
            </a:extLst>
          </p:cNvPr>
          <p:cNvSpPr txBox="1"/>
          <p:nvPr/>
        </p:nvSpPr>
        <p:spPr>
          <a:xfrm>
            <a:off x="1073150" y="5933891"/>
            <a:ext cx="1480295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333333"/>
                </a:solidFill>
                <a:effectLst/>
                <a:latin typeface="+mj-lt"/>
              </a:rPr>
              <a:t>Research: </a:t>
            </a:r>
            <a:r>
              <a:rPr lang="en-US" sz="2800" b="1" i="0" u="none" strike="noStrike" baseline="0" dirty="0">
                <a:solidFill>
                  <a:schemeClr val="tx2"/>
                </a:solidFill>
              </a:rPr>
              <a:t>Mind Your Weight(s): A Large-scale Study on </a:t>
            </a:r>
            <a:r>
              <a:rPr lang="de-DE" sz="2800" b="1" i="0" u="none" strike="noStrike" baseline="0" dirty="0" err="1">
                <a:solidFill>
                  <a:schemeClr val="tx2"/>
                </a:solidFill>
              </a:rPr>
              <a:t>Insufficient</a:t>
            </a:r>
            <a:r>
              <a:rPr lang="de-DE" sz="2800" b="1" i="0" u="none" strike="noStrike" baseline="0" dirty="0">
                <a:solidFill>
                  <a:schemeClr val="tx2"/>
                </a:solidFill>
              </a:rPr>
              <a:t> </a:t>
            </a:r>
            <a:r>
              <a:rPr lang="de-DE" sz="2800" b="1" i="0" u="none" strike="noStrike" baseline="0" dirty="0" err="1">
                <a:solidFill>
                  <a:schemeClr val="tx2"/>
                </a:solidFill>
              </a:rPr>
              <a:t>Machine</a:t>
            </a:r>
            <a:r>
              <a:rPr lang="de-DE" sz="2800" b="1" i="0" u="none" strike="noStrike" baseline="0" dirty="0">
                <a:solidFill>
                  <a:schemeClr val="tx2"/>
                </a:solidFill>
              </a:rPr>
              <a:t> Learning Model Protection in Mobile Apps</a:t>
            </a:r>
            <a:endParaRPr lang="en-US" sz="4000" b="1" i="0" dirty="0">
              <a:solidFill>
                <a:schemeClr val="tx2"/>
              </a:solidFill>
              <a:effectLst/>
            </a:endParaRPr>
          </a:p>
          <a:p>
            <a:br>
              <a:rPr lang="en-US" b="0" i="0" dirty="0">
                <a:solidFill>
                  <a:schemeClr val="tx2"/>
                </a:solidFill>
                <a:effectLst/>
                <a:latin typeface="Open Sans" panose="020B0606030504020204" pitchFamily="34" charset="0"/>
              </a:rPr>
            </a:br>
            <a:endParaRPr lang="de-D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12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effectLst>
            <a:reflection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r>
              <a:rPr lang="en-US" sz="1800" b="1" i="0" dirty="0">
                <a:effectLst/>
                <a:latin typeface="Calibri" panose="020F0502020204030204" pitchFamily="34" charset="0"/>
              </a:rPr>
              <a:t>OBSAN: An Out-Of-Bound Sanitizer to Harden</a:t>
            </a:r>
            <a:br>
              <a:rPr lang="en-US" sz="1800" b="1" i="0" dirty="0">
                <a:effectLst/>
                <a:latin typeface="Calibri" panose="020F0502020204030204" pitchFamily="34" charset="0"/>
              </a:rPr>
            </a:br>
            <a:r>
              <a:rPr lang="en-US" sz="1800" b="1" i="0" dirty="0">
                <a:effectLst/>
                <a:latin typeface="Calibri" panose="020F0502020204030204" pitchFamily="34" charset="0"/>
              </a:rPr>
              <a:t>DNN Executables</a:t>
            </a:r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27A00D-47F3-A60E-9650-F65FA168E80B}"/>
              </a:ext>
            </a:extLst>
          </p:cNvPr>
          <p:cNvSpPr txBox="1"/>
          <p:nvPr/>
        </p:nvSpPr>
        <p:spPr>
          <a:xfrm>
            <a:off x="1689100" y="562393"/>
            <a:ext cx="14935200" cy="1554913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>
              <a:lnSpc>
                <a:spcPct val="100000"/>
              </a:lnSpc>
            </a:pPr>
            <a:r>
              <a:rPr lang="de-DE" sz="3600" dirty="0">
                <a:solidFill>
                  <a:schemeClr val="bg1"/>
                </a:solidFill>
                <a:cs typeface="Cambria"/>
              </a:rPr>
              <a:t>Alternate </a:t>
            </a:r>
            <a:r>
              <a:rPr lang="de-DE" sz="3600" dirty="0" err="1">
                <a:solidFill>
                  <a:schemeClr val="bg1"/>
                </a:solidFill>
                <a:cs typeface="Cambria"/>
              </a:rPr>
              <a:t>solution</a:t>
            </a:r>
            <a:r>
              <a:rPr lang="de-DE" sz="36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: </a:t>
            </a:r>
            <a:r>
              <a:rPr lang="en-US" sz="3200" b="1" i="0" dirty="0">
                <a:solidFill>
                  <a:schemeClr val="accent1"/>
                </a:solidFill>
                <a:effectLst/>
                <a:latin typeface="docs-Calibri"/>
              </a:rPr>
              <a:t>OBSAN: An Out-Of-Bound Sanitizer to Harden DNN Executables</a:t>
            </a:r>
            <a:endParaRPr lang="de-DE" sz="3200" dirty="0">
              <a:solidFill>
                <a:schemeClr val="accent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sz="32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EDE56-69C7-1B97-1FBA-2ACE7698B43F}"/>
              </a:ext>
            </a:extLst>
          </p:cNvPr>
          <p:cNvSpPr txBox="1"/>
          <p:nvPr/>
        </p:nvSpPr>
        <p:spPr>
          <a:xfrm>
            <a:off x="311150" y="9036050"/>
            <a:ext cx="167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Reference Papers:  </a:t>
            </a:r>
            <a:r>
              <a:rPr lang="de-DE" dirty="0" err="1">
                <a:solidFill>
                  <a:schemeClr val="bg1"/>
                </a:solidFill>
                <a:hlinkClick r:id="rId2" action="ppaction://hlinksldjump"/>
              </a:rPr>
              <a:t>Decompilation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  <a:hlinkClick r:id="rId2" action="ppaction://hlinksldjump"/>
              </a:rPr>
              <a:t>Compilation_Related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AF3AF0A-D8E1-2643-733E-181F273FECD1}"/>
              </a:ext>
            </a:extLst>
          </p:cNvPr>
          <p:cNvSpPr txBox="1">
            <a:spLocks/>
          </p:cNvSpPr>
          <p:nvPr/>
        </p:nvSpPr>
        <p:spPr>
          <a:xfrm>
            <a:off x="5187950" y="418862"/>
            <a:ext cx="6264275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endParaRPr lang="de-DE" sz="4350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7E0D3D-397A-E067-BF2B-AD8E1088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49" y="2863850"/>
            <a:ext cx="1415545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effectLst>
            <a:reflection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0" y="1644650"/>
            <a:ext cx="7486266" cy="2970685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                     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Con‘s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No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specific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research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done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Decompilable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27A00D-47F3-A60E-9650-F65FA168E80B}"/>
              </a:ext>
            </a:extLst>
          </p:cNvPr>
          <p:cNvSpPr txBox="1"/>
          <p:nvPr/>
        </p:nvSpPr>
        <p:spPr>
          <a:xfrm>
            <a:off x="1359284" y="1644650"/>
            <a:ext cx="7181466" cy="4448013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Pro‘s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Privacy </a:t>
            </a:r>
            <a:r>
              <a:rPr lang="de-DE" sz="3200" b="0" i="0" dirty="0" err="1">
                <a:solidFill>
                  <a:schemeClr val="bg1"/>
                </a:solidFill>
                <a:effectLst/>
              </a:rPr>
              <a:t>Preservation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Model Security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b="0" i="0" dirty="0" err="1">
                <a:solidFill>
                  <a:schemeClr val="bg1"/>
                </a:solidFill>
                <a:effectLst/>
              </a:rPr>
              <a:t>Easier</a:t>
            </a:r>
            <a:r>
              <a:rPr lang="de-DE" sz="3200" b="0" i="0" dirty="0">
                <a:solidFill>
                  <a:schemeClr val="bg1"/>
                </a:solidFill>
                <a:effectLst/>
              </a:rPr>
              <a:t> to </a:t>
            </a:r>
            <a:r>
              <a:rPr lang="de-DE" sz="3200" b="0" i="0" dirty="0" err="1">
                <a:solidFill>
                  <a:schemeClr val="bg1"/>
                </a:solidFill>
                <a:effectLst/>
              </a:rPr>
              <a:t>implement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sz="32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EDE56-69C7-1B97-1FBA-2ACE7698B43F}"/>
              </a:ext>
            </a:extLst>
          </p:cNvPr>
          <p:cNvSpPr txBox="1"/>
          <p:nvPr/>
        </p:nvSpPr>
        <p:spPr>
          <a:xfrm>
            <a:off x="311150" y="9036050"/>
            <a:ext cx="167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Reference Papers:  </a:t>
            </a:r>
            <a:r>
              <a:rPr lang="de-DE" dirty="0">
                <a:solidFill>
                  <a:schemeClr val="bg1"/>
                </a:solidFill>
                <a:hlinkClick r:id="rId2" action="ppaction://hlinksldjump"/>
              </a:rPr>
              <a:t>Encryption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AF3AF0A-D8E1-2643-733E-181F273FECD1}"/>
              </a:ext>
            </a:extLst>
          </p:cNvPr>
          <p:cNvSpPr txBox="1">
            <a:spLocks/>
          </p:cNvSpPr>
          <p:nvPr/>
        </p:nvSpPr>
        <p:spPr>
          <a:xfrm>
            <a:off x="5187950" y="418862"/>
            <a:ext cx="6264275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de-DE" sz="4350" kern="0" dirty="0" err="1">
                <a:solidFill>
                  <a:schemeClr val="bg2"/>
                </a:solidFill>
                <a:latin typeface="+mn-lt"/>
              </a:rPr>
              <a:t>Compilation</a:t>
            </a:r>
            <a:endParaRPr lang="de-DE" sz="4350" kern="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654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40350" y="501650"/>
            <a:ext cx="6324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de-DE" sz="3200" i="0" dirty="0" err="1">
                <a:solidFill>
                  <a:srgbClr val="202124"/>
                </a:solidFill>
                <a:effectLst/>
                <a:latin typeface="+mn-lt"/>
              </a:rPr>
              <a:t>Trusted</a:t>
            </a:r>
            <a:r>
              <a:rPr lang="de-DE" sz="3200" i="0" dirty="0">
                <a:solidFill>
                  <a:srgbClr val="202124"/>
                </a:solidFill>
                <a:effectLst/>
                <a:latin typeface="+mn-lt"/>
              </a:rPr>
              <a:t> </a:t>
            </a:r>
            <a:r>
              <a:rPr lang="de-DE" sz="3200" i="0" dirty="0" err="1">
                <a:solidFill>
                  <a:srgbClr val="202124"/>
                </a:solidFill>
                <a:effectLst/>
                <a:latin typeface="+mn-lt"/>
              </a:rPr>
              <a:t>Execution</a:t>
            </a:r>
            <a:r>
              <a:rPr lang="de-DE" sz="3200" i="0" dirty="0">
                <a:solidFill>
                  <a:srgbClr val="202124"/>
                </a:solidFill>
                <a:effectLst/>
                <a:latin typeface="+mn-lt"/>
              </a:rPr>
              <a:t> Environment</a:t>
            </a:r>
            <a:endParaRPr sz="6600" dirty="0">
              <a:latin typeface="+mn-lt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3301" y="3251513"/>
            <a:ext cx="6199505" cy="40972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17700"/>
              </a:lnSpc>
              <a:spcBef>
                <a:spcPts val="85"/>
              </a:spcBef>
            </a:pPr>
            <a:endParaRPr lang="de-DE" sz="2450" spc="-155" dirty="0">
              <a:latin typeface="Verdana"/>
              <a:cs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F69D-8C01-76DF-9759-F6696C323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50" y="2863850"/>
            <a:ext cx="7010400" cy="36582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9ED4F7-0208-EF1B-3681-61745E538FA4}"/>
              </a:ext>
            </a:extLst>
          </p:cNvPr>
          <p:cNvSpPr txBox="1"/>
          <p:nvPr/>
        </p:nvSpPr>
        <p:spPr>
          <a:xfrm>
            <a:off x="615950" y="3661241"/>
            <a:ext cx="990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0" dirty="0">
                <a:effectLst/>
              </a:rPr>
              <a:t>A trusted execution environment (TEE) is a secure area of a </a:t>
            </a:r>
            <a:r>
              <a:rPr lang="en-US" sz="2800" i="0" strike="noStrike" dirty="0">
                <a:effectLst/>
                <a:hlinkClick r:id="rId3" tooltip="Central processing un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main processor</a:t>
            </a:r>
            <a:r>
              <a:rPr lang="en-US" sz="2800" i="0" dirty="0">
                <a:effectLst/>
              </a:rPr>
              <a:t>. It helps code and data loaded inside it to be protected with respect to </a:t>
            </a:r>
            <a:r>
              <a:rPr lang="en-US" sz="2800" i="0" strike="noStrike" dirty="0">
                <a:effectLst/>
                <a:hlinkClick r:id="rId4" tooltip="Information securit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confidentiality and integrity</a:t>
            </a:r>
            <a:r>
              <a:rPr lang="en-US" sz="2800" i="0" dirty="0">
                <a:effectLst/>
              </a:rPr>
              <a:t>. </a:t>
            </a:r>
            <a:endParaRPr lang="de-DE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40FAB5-655F-772A-B30B-A39AFAD33F23}"/>
              </a:ext>
            </a:extLst>
          </p:cNvPr>
          <p:cNvSpPr txBox="1"/>
          <p:nvPr/>
        </p:nvSpPr>
        <p:spPr>
          <a:xfrm>
            <a:off x="311150" y="2822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What?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75A946-133C-5835-5D77-7D8CECC7A8CF}"/>
              </a:ext>
            </a:extLst>
          </p:cNvPr>
          <p:cNvSpPr txBox="1"/>
          <p:nvPr/>
        </p:nvSpPr>
        <p:spPr>
          <a:xfrm>
            <a:off x="539750" y="6140450"/>
            <a:ext cx="10439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example</a:t>
            </a:r>
            <a:r>
              <a:rPr lang="de-DE" sz="2800" b="1" dirty="0"/>
              <a:t>:</a:t>
            </a:r>
          </a:p>
          <a:p>
            <a:endParaRPr lang="de-DE" sz="28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800" b="1" dirty="0"/>
              <a:t>ARM Trust Zone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800" b="1" dirty="0"/>
              <a:t>Intel SGX</a:t>
            </a:r>
          </a:p>
          <a:p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2528-E4B7-100F-218C-4CA4BA37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350" y="425450"/>
            <a:ext cx="12354813" cy="615553"/>
          </a:xfrm>
        </p:spPr>
        <p:txBody>
          <a:bodyPr/>
          <a:lstStyle/>
          <a:p>
            <a:pPr algn="ctr"/>
            <a:r>
              <a:rPr lang="de-DE" sz="4000" dirty="0" err="1">
                <a:latin typeface="+mn-lt"/>
              </a:rPr>
              <a:t>How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does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it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work</a:t>
            </a:r>
            <a:r>
              <a:rPr lang="de-DE" sz="4000" dirty="0">
                <a:latin typeface="+mn-lt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50576-C250-D45B-B0C4-A2B8A8EC0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965375"/>
            <a:ext cx="8153400" cy="769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11FF29-F588-E90A-682C-22B7DC9F5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750" y="2025650"/>
            <a:ext cx="8686800" cy="762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A26EDF-EC56-34E2-D550-2B492F88B3A5}"/>
              </a:ext>
            </a:extLst>
          </p:cNvPr>
          <p:cNvSpPr txBox="1"/>
          <p:nvPr/>
        </p:nvSpPr>
        <p:spPr>
          <a:xfrm>
            <a:off x="10369550" y="1442155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Approach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C1A08F-2D40-4565-F22E-4503A84BFB58}"/>
              </a:ext>
            </a:extLst>
          </p:cNvPr>
          <p:cNvSpPr txBox="1"/>
          <p:nvPr/>
        </p:nvSpPr>
        <p:spPr>
          <a:xfrm>
            <a:off x="768350" y="133985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Approach 1</a:t>
            </a:r>
          </a:p>
        </p:txBody>
      </p:sp>
    </p:spTree>
    <p:extLst>
      <p:ext uri="{BB962C8B-B14F-4D97-AF65-F5344CB8AC3E}">
        <p14:creationId xmlns:p14="http://schemas.microsoft.com/office/powerpoint/2010/main" val="28497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effectLst>
            <a:reflection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150350" y="1644650"/>
            <a:ext cx="7486266" cy="5925340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Con‘s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Hardware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Requirements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Hardware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knowledge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Memory Constraints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Different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approaches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have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different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limitations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27A00D-47F3-A60E-9650-F65FA168E80B}"/>
              </a:ext>
            </a:extLst>
          </p:cNvPr>
          <p:cNvSpPr txBox="1"/>
          <p:nvPr/>
        </p:nvSpPr>
        <p:spPr>
          <a:xfrm>
            <a:off x="1359284" y="1644650"/>
            <a:ext cx="7181466" cy="6417783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Pro‘s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Secured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Execution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Intellectual Property Protection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No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model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code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modifications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No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accuracy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compromises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sz="32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EDE56-69C7-1B97-1FBA-2ACE7698B43F}"/>
              </a:ext>
            </a:extLst>
          </p:cNvPr>
          <p:cNvSpPr txBox="1"/>
          <p:nvPr/>
        </p:nvSpPr>
        <p:spPr>
          <a:xfrm>
            <a:off x="311150" y="9036050"/>
            <a:ext cx="167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Reference Papers:  </a:t>
            </a:r>
            <a:r>
              <a:rPr lang="de-DE" dirty="0">
                <a:solidFill>
                  <a:schemeClr val="bg1"/>
                </a:solidFill>
                <a:hlinkClick r:id="rId2" action="ppaction://hlinksldjump"/>
              </a:rPr>
              <a:t>TEE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6AF3AF0A-D8E1-2643-733E-181F273FECD1}"/>
              </a:ext>
            </a:extLst>
          </p:cNvPr>
          <p:cNvSpPr txBox="1">
            <a:spLocks/>
          </p:cNvSpPr>
          <p:nvPr/>
        </p:nvSpPr>
        <p:spPr>
          <a:xfrm>
            <a:off x="4705063" y="451732"/>
            <a:ext cx="7940675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de-DE" sz="4400" i="0" dirty="0" err="1">
                <a:solidFill>
                  <a:schemeClr val="bg1"/>
                </a:solidFill>
                <a:effectLst/>
                <a:latin typeface="+mn-lt"/>
              </a:rPr>
              <a:t>Trusted</a:t>
            </a:r>
            <a:r>
              <a:rPr lang="de-DE" sz="440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de-DE" sz="4400" i="0" dirty="0" err="1">
                <a:solidFill>
                  <a:schemeClr val="bg1"/>
                </a:solidFill>
                <a:effectLst/>
                <a:latin typeface="+mn-lt"/>
              </a:rPr>
              <a:t>Execution</a:t>
            </a:r>
            <a:r>
              <a:rPr lang="de-DE" sz="4400" i="0" dirty="0">
                <a:solidFill>
                  <a:schemeClr val="bg1"/>
                </a:solidFill>
                <a:effectLst/>
                <a:latin typeface="+mn-lt"/>
              </a:rPr>
              <a:t> Environment</a:t>
            </a:r>
            <a:r>
              <a:rPr lang="de-DE" sz="4350" kern="0" dirty="0">
                <a:solidFill>
                  <a:schemeClr val="bg1"/>
                </a:solidFill>
                <a:latin typeface="+mn-lt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405894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5146" y="2864230"/>
            <a:ext cx="6400165" cy="2008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3000" spc="180" dirty="0">
                <a:solidFill>
                  <a:srgbClr val="FFFFFF"/>
                </a:solidFill>
              </a:rPr>
              <a:t>Thanks!</a:t>
            </a:r>
            <a:endParaRPr sz="1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30750" y="1026851"/>
            <a:ext cx="7225510" cy="67454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de-DE" sz="4300" dirty="0" err="1">
                <a:latin typeface="+mj-lt"/>
              </a:rPr>
              <a:t>Threat</a:t>
            </a:r>
            <a:r>
              <a:rPr lang="de-DE" sz="4300" dirty="0">
                <a:latin typeface="+mj-lt"/>
              </a:rPr>
              <a:t> Model</a:t>
            </a:r>
            <a:endParaRPr sz="43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44119-2DB6-B952-C230-AA718B6A1295}"/>
              </a:ext>
            </a:extLst>
          </p:cNvPr>
          <p:cNvSpPr txBox="1"/>
          <p:nvPr/>
        </p:nvSpPr>
        <p:spPr>
          <a:xfrm>
            <a:off x="9759950" y="2881213"/>
            <a:ext cx="678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13319-1948-FB60-8062-65AC0B44A882}"/>
              </a:ext>
            </a:extLst>
          </p:cNvPr>
          <p:cNvSpPr txBox="1"/>
          <p:nvPr/>
        </p:nvSpPr>
        <p:spPr>
          <a:xfrm>
            <a:off x="8684320" y="2940496"/>
            <a:ext cx="81622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solidFill>
                  <a:schemeClr val="bg1"/>
                </a:solidFill>
              </a:rPr>
              <a:t>Attackers</a:t>
            </a:r>
            <a:r>
              <a:rPr lang="de-DE" sz="3600" dirty="0">
                <a:solidFill>
                  <a:schemeClr val="bg1"/>
                </a:solidFill>
              </a:rPr>
              <a:t> Goal: 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Model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Extraction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/ Stealing.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 err="1">
                <a:solidFill>
                  <a:schemeClr val="bg1"/>
                </a:solidFill>
              </a:rPr>
              <a:t>Attackers</a:t>
            </a:r>
            <a:r>
              <a:rPr lang="de-DE" sz="3600" dirty="0">
                <a:solidFill>
                  <a:schemeClr val="bg1"/>
                </a:solidFill>
              </a:rPr>
              <a:t> Knowledge: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Functionality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of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the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application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 err="1">
                <a:solidFill>
                  <a:schemeClr val="bg1"/>
                </a:solidFill>
              </a:rPr>
              <a:t>Attackers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de-DE" sz="3600" dirty="0" err="1">
                <a:solidFill>
                  <a:schemeClr val="bg1"/>
                </a:solidFill>
              </a:rPr>
              <a:t>Capabilities</a:t>
            </a:r>
            <a:r>
              <a:rPr lang="de-DE" sz="3600" dirty="0">
                <a:solidFill>
                  <a:schemeClr val="bg1"/>
                </a:solidFill>
              </a:rPr>
              <a:t>: 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Access to the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edge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deployed </a:t>
            </a:r>
            <a:r>
              <a:rPr lang="de-DE" sz="36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model</a:t>
            </a:r>
            <a:r>
              <a:rPr lang="de-DE" sz="3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code.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004672-8B94-4001-4516-8A907CD80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3930650"/>
            <a:ext cx="32004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5516" y="9055843"/>
            <a:ext cx="5897245" cy="1228725"/>
          </a:xfrm>
          <a:custGeom>
            <a:avLst/>
            <a:gdLst/>
            <a:ahLst/>
            <a:cxnLst/>
            <a:rect l="l" t="t" r="r" b="b"/>
            <a:pathLst>
              <a:path w="5897245" h="1228725">
                <a:moveTo>
                  <a:pt x="5897026" y="1228216"/>
                </a:moveTo>
                <a:lnTo>
                  <a:pt x="0" y="1228216"/>
                </a:lnTo>
                <a:lnTo>
                  <a:pt x="0" y="0"/>
                </a:lnTo>
                <a:lnTo>
                  <a:pt x="5897026" y="0"/>
                </a:lnTo>
                <a:lnTo>
                  <a:pt x="5897026" y="1228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725" y="0"/>
            <a:ext cx="6472555" cy="10287000"/>
          </a:xfrm>
          <a:custGeom>
            <a:avLst/>
            <a:gdLst/>
            <a:ahLst/>
            <a:cxnLst/>
            <a:rect l="l" t="t" r="r" b="b"/>
            <a:pathLst>
              <a:path w="6472555" h="10287000">
                <a:moveTo>
                  <a:pt x="6472263" y="0"/>
                </a:moveTo>
                <a:lnTo>
                  <a:pt x="0" y="0"/>
                </a:lnTo>
                <a:lnTo>
                  <a:pt x="0" y="1225372"/>
                </a:lnTo>
                <a:lnTo>
                  <a:pt x="5246255" y="1225372"/>
                </a:lnTo>
                <a:lnTo>
                  <a:pt x="5246255" y="9061425"/>
                </a:lnTo>
                <a:lnTo>
                  <a:pt x="0" y="9061425"/>
                </a:lnTo>
                <a:lnTo>
                  <a:pt x="0" y="10286797"/>
                </a:lnTo>
                <a:lnTo>
                  <a:pt x="6472263" y="10286797"/>
                </a:lnTo>
                <a:lnTo>
                  <a:pt x="6472263" y="9061425"/>
                </a:lnTo>
                <a:lnTo>
                  <a:pt x="6472263" y="1225372"/>
                </a:lnTo>
                <a:lnTo>
                  <a:pt x="64722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092940" cy="10287000"/>
          </a:xfrm>
          <a:custGeom>
            <a:avLst/>
            <a:gdLst/>
            <a:ahLst/>
            <a:cxnLst/>
            <a:rect l="l" t="t" r="r" b="b"/>
            <a:pathLst>
              <a:path w="12092940" h="10287000">
                <a:moveTo>
                  <a:pt x="12092534" y="1511"/>
                </a:moveTo>
                <a:lnTo>
                  <a:pt x="6472250" y="1511"/>
                </a:lnTo>
                <a:lnTo>
                  <a:pt x="6472250" y="0"/>
                </a:lnTo>
                <a:lnTo>
                  <a:pt x="0" y="0"/>
                </a:lnTo>
                <a:lnTo>
                  <a:pt x="0" y="1225372"/>
                </a:lnTo>
                <a:lnTo>
                  <a:pt x="0" y="9061425"/>
                </a:lnTo>
                <a:lnTo>
                  <a:pt x="0" y="10286797"/>
                </a:lnTo>
                <a:lnTo>
                  <a:pt x="6472250" y="10286797"/>
                </a:lnTo>
                <a:lnTo>
                  <a:pt x="6472250" y="9061425"/>
                </a:lnTo>
                <a:lnTo>
                  <a:pt x="1225994" y="9061425"/>
                </a:lnTo>
                <a:lnTo>
                  <a:pt x="1225994" y="1225372"/>
                </a:lnTo>
                <a:lnTo>
                  <a:pt x="6195504" y="1225372"/>
                </a:lnTo>
                <a:lnTo>
                  <a:pt x="6195504" y="1229728"/>
                </a:lnTo>
                <a:lnTo>
                  <a:pt x="12092534" y="1229728"/>
                </a:lnTo>
                <a:lnTo>
                  <a:pt x="12092534" y="15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354306" y="4736310"/>
            <a:ext cx="9592087" cy="36195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R="5080" algn="ctr">
              <a:lnSpc>
                <a:spcPct val="102000"/>
              </a:lnSpc>
              <a:spcBef>
                <a:spcPts val="65"/>
              </a:spcBef>
            </a:pPr>
            <a:r>
              <a:rPr spc="-370" dirty="0"/>
              <a:t>.</a:t>
            </a:r>
            <a:r>
              <a:rPr spc="-215" dirty="0"/>
              <a:t> </a:t>
            </a:r>
            <a:endParaRPr spc="-3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0503B-2AF7-DFC3-ABDE-693695795EDD}"/>
              </a:ext>
            </a:extLst>
          </p:cNvPr>
          <p:cNvSpPr txBox="1"/>
          <p:nvPr/>
        </p:nvSpPr>
        <p:spPr>
          <a:xfrm>
            <a:off x="1454150" y="2641471"/>
            <a:ext cx="1783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Obfuscation</a:t>
            </a:r>
            <a:r>
              <a:rPr lang="de-DE" sz="2800" b="1" dirty="0"/>
              <a:t>:</a:t>
            </a:r>
          </a:p>
          <a:p>
            <a:r>
              <a:rPr lang="en-US" sz="2400" b="1" i="0" dirty="0">
                <a:solidFill>
                  <a:schemeClr val="accent1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 Obfuscation for Securing Deployed Neural Networks</a:t>
            </a:r>
            <a:endParaRPr lang="de-DE" sz="2400" b="1" i="0" dirty="0">
              <a:solidFill>
                <a:schemeClr val="accent1"/>
              </a:solidFill>
              <a:effectLst/>
            </a:endParaRPr>
          </a:p>
          <a:p>
            <a:r>
              <a:rPr lang="en-US" sz="2400" b="1" i="0" dirty="0" err="1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ModelObfuscator</a:t>
            </a:r>
            <a:r>
              <a:rPr lang="en-US" sz="2400" b="1" i="0" dirty="0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Obfuscating Model Information to </a:t>
            </a:r>
            <a:r>
              <a:rPr lang="en-US" sz="2400" b="1" i="0" dirty="0" err="1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ProtectDeployed</a:t>
            </a:r>
            <a:r>
              <a:rPr lang="en-US" sz="2400" b="1" i="0" dirty="0">
                <a:solidFill>
                  <a:schemeClr val="accent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ML-based Systems</a:t>
            </a:r>
            <a:endParaRPr lang="de-DE" sz="2400" b="1" dirty="0">
              <a:solidFill>
                <a:schemeClr val="accent1"/>
              </a:solidFill>
            </a:endParaRPr>
          </a:p>
          <a:p>
            <a:pPr algn="l"/>
            <a:r>
              <a:rPr lang="en-US" sz="2400" b="1" i="0" dirty="0" err="1">
                <a:solidFill>
                  <a:schemeClr val="accent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DeepObfuscation</a:t>
            </a:r>
            <a:r>
              <a:rPr lang="en-US" sz="2400" b="1" i="0" dirty="0">
                <a:solidFill>
                  <a:schemeClr val="accent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Securing the Structure of Convolutional Neural Networks via Knowledge Distillation</a:t>
            </a:r>
            <a:endParaRPr lang="en-US" sz="2400" b="1" i="0" dirty="0">
              <a:solidFill>
                <a:schemeClr val="accent1"/>
              </a:solidFill>
              <a:effectLst/>
            </a:endParaRPr>
          </a:p>
          <a:p>
            <a:r>
              <a:rPr lang="en-US" sz="2400" b="1" i="0" dirty="0">
                <a:solidFill>
                  <a:schemeClr val="accent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Taxonomy of Obfuscating Transformations</a:t>
            </a:r>
            <a:endParaRPr lang="en-US" sz="2400" b="1" i="0" dirty="0">
              <a:solidFill>
                <a:schemeClr val="accent1"/>
              </a:solidFill>
              <a:effectLst/>
            </a:endParaRPr>
          </a:p>
          <a:p>
            <a:br>
              <a:rPr lang="en-US" sz="3200" b="1" dirty="0"/>
            </a:br>
            <a:r>
              <a:rPr lang="en-US" sz="3200" b="1" dirty="0"/>
              <a:t>Encryption:</a:t>
            </a:r>
          </a:p>
          <a:p>
            <a:r>
              <a:rPr lang="en-US" sz="2400" i="0" dirty="0">
                <a:solidFill>
                  <a:srgbClr val="000000"/>
                </a:solidFill>
                <a:effectLst/>
                <a:hlinkClick r:id="rId6"/>
              </a:rPr>
              <a:t>Survey of Attacks and Defenses on Edge-Deployed Neural Networks</a:t>
            </a:r>
            <a:endParaRPr lang="en-US" sz="2400" i="0" dirty="0">
              <a:solidFill>
                <a:srgbClr val="000000"/>
              </a:solidFill>
              <a:effectLst/>
            </a:endParaRPr>
          </a:p>
          <a:p>
            <a:r>
              <a:rPr lang="en-US" sz="2400" i="0" dirty="0">
                <a:solidFill>
                  <a:srgbClr val="000000"/>
                </a:solidFill>
                <a:effectLst/>
                <a:hlinkClick r:id="rId7"/>
              </a:rPr>
              <a:t>Mind Your Weight(s): A Large-scale Study on Insufficient Machine Learning Model Protection in Mobile Apps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i="0" dirty="0">
                <a:solidFill>
                  <a:srgbClr val="1F1F1F"/>
                </a:solidFill>
                <a:effectLst/>
                <a:hlinkClick r:id="rId8"/>
              </a:rPr>
              <a:t>Privacy-preserving searchable encryption in the intelligent edge computing</a:t>
            </a:r>
            <a:endParaRPr lang="en-US" sz="2400" i="0" dirty="0">
              <a:solidFill>
                <a:srgbClr val="1F1F1F"/>
              </a:solidFill>
              <a:effectLst/>
            </a:endParaRPr>
          </a:p>
          <a:p>
            <a:r>
              <a:rPr lang="en-US" sz="2400" i="0" dirty="0">
                <a:solidFill>
                  <a:srgbClr val="111111"/>
                </a:solidFill>
                <a:effectLst/>
                <a:hlinkClick r:id="rId9"/>
              </a:rPr>
              <a:t>Novel Defense Schemes for Artificial Intelligence Deployed in Edge Computing Environment</a:t>
            </a:r>
            <a:endParaRPr lang="en-US" sz="2400" i="0" dirty="0">
              <a:solidFill>
                <a:srgbClr val="111111"/>
              </a:solidFill>
              <a:effectLst/>
            </a:endParaRPr>
          </a:p>
          <a:p>
            <a:endParaRPr lang="de-DE" sz="3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5516" y="9055843"/>
            <a:ext cx="5897245" cy="1228725"/>
          </a:xfrm>
          <a:custGeom>
            <a:avLst/>
            <a:gdLst/>
            <a:ahLst/>
            <a:cxnLst/>
            <a:rect l="l" t="t" r="r" b="b"/>
            <a:pathLst>
              <a:path w="5897245" h="1228725">
                <a:moveTo>
                  <a:pt x="5897026" y="1228216"/>
                </a:moveTo>
                <a:lnTo>
                  <a:pt x="0" y="1228216"/>
                </a:lnTo>
                <a:lnTo>
                  <a:pt x="0" y="0"/>
                </a:lnTo>
                <a:lnTo>
                  <a:pt x="5897026" y="0"/>
                </a:lnTo>
                <a:lnTo>
                  <a:pt x="5897026" y="12282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15725" y="0"/>
            <a:ext cx="6472555" cy="10287000"/>
          </a:xfrm>
          <a:custGeom>
            <a:avLst/>
            <a:gdLst/>
            <a:ahLst/>
            <a:cxnLst/>
            <a:rect l="l" t="t" r="r" b="b"/>
            <a:pathLst>
              <a:path w="6472555" h="10287000">
                <a:moveTo>
                  <a:pt x="6472263" y="0"/>
                </a:moveTo>
                <a:lnTo>
                  <a:pt x="0" y="0"/>
                </a:lnTo>
                <a:lnTo>
                  <a:pt x="0" y="1225372"/>
                </a:lnTo>
                <a:lnTo>
                  <a:pt x="5246255" y="1225372"/>
                </a:lnTo>
                <a:lnTo>
                  <a:pt x="5246255" y="9061425"/>
                </a:lnTo>
                <a:lnTo>
                  <a:pt x="0" y="9061425"/>
                </a:lnTo>
                <a:lnTo>
                  <a:pt x="0" y="10286797"/>
                </a:lnTo>
                <a:lnTo>
                  <a:pt x="6472263" y="10286797"/>
                </a:lnTo>
                <a:lnTo>
                  <a:pt x="6472263" y="9061425"/>
                </a:lnTo>
                <a:lnTo>
                  <a:pt x="6472263" y="1225372"/>
                </a:lnTo>
                <a:lnTo>
                  <a:pt x="64722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2092940" cy="10287000"/>
          </a:xfrm>
          <a:custGeom>
            <a:avLst/>
            <a:gdLst/>
            <a:ahLst/>
            <a:cxnLst/>
            <a:rect l="l" t="t" r="r" b="b"/>
            <a:pathLst>
              <a:path w="12092940" h="10287000">
                <a:moveTo>
                  <a:pt x="12092534" y="1511"/>
                </a:moveTo>
                <a:lnTo>
                  <a:pt x="6472250" y="1511"/>
                </a:lnTo>
                <a:lnTo>
                  <a:pt x="6472250" y="0"/>
                </a:lnTo>
                <a:lnTo>
                  <a:pt x="0" y="0"/>
                </a:lnTo>
                <a:lnTo>
                  <a:pt x="0" y="1225372"/>
                </a:lnTo>
                <a:lnTo>
                  <a:pt x="0" y="9061425"/>
                </a:lnTo>
                <a:lnTo>
                  <a:pt x="0" y="10286797"/>
                </a:lnTo>
                <a:lnTo>
                  <a:pt x="6472250" y="10286797"/>
                </a:lnTo>
                <a:lnTo>
                  <a:pt x="6472250" y="9061425"/>
                </a:lnTo>
                <a:lnTo>
                  <a:pt x="1225994" y="9061425"/>
                </a:lnTo>
                <a:lnTo>
                  <a:pt x="1225994" y="1225372"/>
                </a:lnTo>
                <a:lnTo>
                  <a:pt x="6195504" y="1225372"/>
                </a:lnTo>
                <a:lnTo>
                  <a:pt x="6195504" y="1229728"/>
                </a:lnTo>
                <a:lnTo>
                  <a:pt x="12092534" y="1229728"/>
                </a:lnTo>
                <a:lnTo>
                  <a:pt x="12092534" y="15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354306" y="4736310"/>
            <a:ext cx="9592087" cy="361959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R="5080" algn="ctr">
              <a:lnSpc>
                <a:spcPct val="102000"/>
              </a:lnSpc>
              <a:spcBef>
                <a:spcPts val="65"/>
              </a:spcBef>
            </a:pPr>
            <a:r>
              <a:rPr spc="-370" dirty="0"/>
              <a:t>.</a:t>
            </a:r>
            <a:r>
              <a:rPr spc="-215" dirty="0"/>
              <a:t> </a:t>
            </a:r>
            <a:endParaRPr spc="-3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30503B-2AF7-DFC3-ABDE-693695795EDD}"/>
              </a:ext>
            </a:extLst>
          </p:cNvPr>
          <p:cNvSpPr txBox="1"/>
          <p:nvPr/>
        </p:nvSpPr>
        <p:spPr>
          <a:xfrm>
            <a:off x="1530350" y="1720850"/>
            <a:ext cx="178308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Compilation_Related</a:t>
            </a:r>
            <a:r>
              <a:rPr lang="de-DE" sz="2800" b="1" dirty="0"/>
              <a:t>:</a:t>
            </a:r>
          </a:p>
          <a:p>
            <a:r>
              <a:rPr lang="en-US" sz="2000" b="1" i="0" dirty="0" err="1">
                <a:solidFill>
                  <a:srgbClr val="000000"/>
                </a:solidFill>
                <a:effectLst/>
                <a:latin typeface="+mj-lt"/>
                <a:hlinkClick r:id="rId2"/>
              </a:rPr>
              <a:t>OBSan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+mj-lt"/>
                <a:hlinkClick r:id="rId2"/>
              </a:rPr>
              <a:t>: An Out-Of-Bound Sanitizer to Harden DNN Executables</a:t>
            </a:r>
            <a:endParaRPr lang="en-US" sz="2000" b="1" i="0" dirty="0">
              <a:solidFill>
                <a:srgbClr val="000000"/>
              </a:solidFill>
              <a:effectLst/>
              <a:latin typeface="+mj-lt"/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de-DE" sz="2400" b="1" i="0" dirty="0">
              <a:solidFill>
                <a:schemeClr val="accent1"/>
              </a:solidFill>
              <a:effectLst/>
            </a:endParaRPr>
          </a:p>
          <a:p>
            <a:r>
              <a:rPr lang="de-DE" sz="3200" b="1" dirty="0" err="1"/>
              <a:t>Decompilation</a:t>
            </a:r>
            <a:r>
              <a:rPr lang="de-DE" sz="3200" b="1" dirty="0"/>
              <a:t>:</a:t>
            </a:r>
          </a:p>
          <a:p>
            <a:r>
              <a:rPr lang="en-US" sz="2000" b="1" i="0" dirty="0" err="1">
                <a:solidFill>
                  <a:srgbClr val="333333"/>
                </a:solidFill>
                <a:effectLst/>
                <a:hlinkClick r:id="rId3"/>
              </a:rPr>
              <a:t>DnD</a:t>
            </a:r>
            <a:r>
              <a:rPr lang="en-US" sz="2000" b="1" i="0" dirty="0">
                <a:solidFill>
                  <a:srgbClr val="333333"/>
                </a:solidFill>
                <a:effectLst/>
                <a:hlinkClick r:id="rId3"/>
              </a:rPr>
              <a:t>: A Cross-Architecture Deep Neural Network </a:t>
            </a:r>
            <a:r>
              <a:rPr lang="en-US" sz="2000" b="1" i="0" dirty="0" err="1">
                <a:solidFill>
                  <a:srgbClr val="333333"/>
                </a:solidFill>
                <a:effectLst/>
                <a:hlinkClick r:id="rId3"/>
              </a:rPr>
              <a:t>Decompiler</a:t>
            </a:r>
            <a:endParaRPr lang="en-US" sz="2000" b="1" i="0" dirty="0">
              <a:solidFill>
                <a:srgbClr val="333333"/>
              </a:solidFill>
              <a:effectLst/>
            </a:endParaRPr>
          </a:p>
          <a:p>
            <a:r>
              <a:rPr lang="en-US" sz="2000" b="1" dirty="0">
                <a:hlinkClick r:id="rId4"/>
              </a:rPr>
              <a:t>Decompiling x86 Deep Neural Network Executables</a:t>
            </a:r>
            <a:endParaRPr lang="de-DE" sz="2000" b="1" dirty="0"/>
          </a:p>
          <a:p>
            <a:br>
              <a:rPr lang="en-US" sz="3200" b="1" dirty="0"/>
            </a:br>
            <a:r>
              <a:rPr lang="en-US" sz="3200" b="1" dirty="0"/>
              <a:t>TEE:</a:t>
            </a:r>
          </a:p>
          <a:p>
            <a:r>
              <a:rPr lang="en-US" sz="2000" b="1" i="0" dirty="0">
                <a:solidFill>
                  <a:srgbClr val="333333"/>
                </a:solidFill>
                <a:effectLst/>
                <a:hlinkClick r:id="rId5"/>
              </a:rPr>
              <a:t>Confidential Execution of Deep Learning Inference at the Untrusted Edge with ARM </a:t>
            </a:r>
            <a:r>
              <a:rPr lang="en-US" sz="2000" b="1" i="0" dirty="0" err="1">
                <a:solidFill>
                  <a:srgbClr val="333333"/>
                </a:solidFill>
                <a:effectLst/>
                <a:hlinkClick r:id="rId5"/>
              </a:rPr>
              <a:t>TrustZone</a:t>
            </a:r>
            <a:endParaRPr lang="en-US" sz="2000" b="1" i="0" dirty="0">
              <a:solidFill>
                <a:srgbClr val="333333"/>
              </a:solidFill>
              <a:effectLst/>
            </a:endParaRPr>
          </a:p>
          <a:p>
            <a:r>
              <a:rPr lang="en-US" sz="2000" b="1" i="0" dirty="0">
                <a:solidFill>
                  <a:srgbClr val="000000"/>
                </a:solidFill>
                <a:effectLst/>
                <a:hlinkClick r:id="rId6"/>
              </a:rPr>
              <a:t>Slalom: Fast, Verifiable and Private Execution of Neural Networks in Trusted Hardware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2000" b="1" i="0" u="none" strike="noStrike" baseline="0" dirty="0" err="1">
                <a:hlinkClick r:id="rId7"/>
              </a:rPr>
              <a:t>DarkneTZ</a:t>
            </a:r>
            <a:r>
              <a:rPr lang="en-US" sz="2000" b="1" i="0" u="none" strike="noStrike" baseline="0" dirty="0">
                <a:hlinkClick r:id="rId7"/>
              </a:rPr>
              <a:t>: Towards Model Privacy at the Edge using </a:t>
            </a:r>
            <a:r>
              <a:rPr lang="en-US" sz="2000" b="1" i="0" u="none" strike="noStrike" baseline="0" dirty="0" err="1">
                <a:hlinkClick r:id="rId7"/>
              </a:rPr>
              <a:t>Truste</a:t>
            </a:r>
            <a:r>
              <a:rPr lang="en-US" sz="2000" b="1" i="0" u="none" strike="noStrike" baseline="0" dirty="0">
                <a:hlinkClick r:id="rId7"/>
              </a:rPr>
              <a:t> </a:t>
            </a:r>
            <a:r>
              <a:rPr lang="de-DE" sz="2000" b="1" i="0" u="none" strike="noStrike" baseline="0" dirty="0" err="1">
                <a:hlinkClick r:id="rId7"/>
              </a:rPr>
              <a:t>Execution</a:t>
            </a:r>
            <a:r>
              <a:rPr lang="de-DE" sz="2000" b="1" i="0" u="none" strike="noStrike" baseline="0" dirty="0">
                <a:hlinkClick r:id="rId7"/>
              </a:rPr>
              <a:t> Environments</a:t>
            </a:r>
            <a:endParaRPr lang="de-DE" sz="2000" b="1" i="0" u="none" strike="noStrike" baseline="0" dirty="0"/>
          </a:p>
          <a:p>
            <a:r>
              <a:rPr lang="en-US" sz="2000" b="1" i="0" dirty="0" err="1">
                <a:solidFill>
                  <a:srgbClr val="333333"/>
                </a:solidFill>
                <a:effectLst/>
                <a:hlinkClick r:id="rId8"/>
              </a:rPr>
              <a:t>MLCapsule</a:t>
            </a:r>
            <a:r>
              <a:rPr lang="en-US" sz="2000" b="1" i="0" dirty="0">
                <a:solidFill>
                  <a:srgbClr val="333333"/>
                </a:solidFill>
                <a:effectLst/>
                <a:hlinkClick r:id="rId8"/>
              </a:rPr>
              <a:t>: Guarded Offline Deployment of Machine Learning as a Service</a:t>
            </a:r>
            <a:endParaRPr lang="en-US" sz="2000" b="1" i="0" dirty="0">
              <a:solidFill>
                <a:srgbClr val="000000"/>
              </a:solidFill>
              <a:effectLst/>
            </a:endParaRPr>
          </a:p>
          <a:p>
            <a:r>
              <a:rPr lang="en-US" sz="2000" b="1" i="0" dirty="0">
                <a:solidFill>
                  <a:srgbClr val="333333"/>
                </a:solidFill>
                <a:effectLst/>
                <a:hlinkClick r:id="rId9"/>
              </a:rPr>
              <a:t>Trusted-DNN: A </a:t>
            </a:r>
            <a:r>
              <a:rPr lang="en-US" sz="2000" b="1" i="0" dirty="0" err="1">
                <a:solidFill>
                  <a:srgbClr val="333333"/>
                </a:solidFill>
                <a:effectLst/>
                <a:hlinkClick r:id="rId9"/>
              </a:rPr>
              <a:t>TrustZone</a:t>
            </a:r>
            <a:r>
              <a:rPr lang="en-US" sz="2000" b="1" i="0" dirty="0">
                <a:solidFill>
                  <a:srgbClr val="333333"/>
                </a:solidFill>
                <a:effectLst/>
                <a:hlinkClick r:id="rId9"/>
              </a:rPr>
              <a:t>-based Adaptive Isolation Strategy for Deep Neural Networks</a:t>
            </a:r>
            <a:endParaRPr lang="en-US" sz="2000" b="1" i="0" dirty="0">
              <a:solidFill>
                <a:srgbClr val="333333"/>
              </a:solidFill>
              <a:effectLst/>
            </a:endParaRPr>
          </a:p>
          <a:p>
            <a:r>
              <a:rPr lang="en-US" sz="2000" b="1" i="0" dirty="0" err="1">
                <a:solidFill>
                  <a:srgbClr val="333333"/>
                </a:solidFill>
                <a:effectLst/>
                <a:hlinkClick r:id="rId10"/>
              </a:rPr>
              <a:t>eNNclave</a:t>
            </a:r>
            <a:r>
              <a:rPr lang="en-US" sz="2000" b="1" i="0" dirty="0">
                <a:solidFill>
                  <a:srgbClr val="333333"/>
                </a:solidFill>
                <a:effectLst/>
                <a:hlinkClick r:id="rId10"/>
              </a:rPr>
              <a:t>: Offline Inference with Model Confidentiality</a:t>
            </a:r>
            <a:endParaRPr lang="en-US" sz="2000" b="1" i="0" dirty="0">
              <a:solidFill>
                <a:srgbClr val="333333"/>
              </a:solidFill>
              <a:effectLst/>
            </a:endParaRPr>
          </a:p>
          <a:p>
            <a:endParaRPr lang="en-US" sz="24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sz="2400" b="1" i="0" dirty="0">
              <a:solidFill>
                <a:srgbClr val="000000"/>
              </a:solidFill>
              <a:effectLst/>
              <a:latin typeface="Lucida Grande"/>
            </a:endParaRPr>
          </a:p>
          <a:p>
            <a:endParaRPr lang="en-US" sz="2400" b="1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endParaRPr lang="en-US" sz="2400" i="0" dirty="0">
              <a:solidFill>
                <a:srgbClr val="000000"/>
              </a:solidFill>
              <a:effectLst/>
            </a:endParaRP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51496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813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12425" y="958850"/>
            <a:ext cx="7258050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lang="de-DE" sz="3200" dirty="0">
                <a:solidFill>
                  <a:schemeClr val="bg1"/>
                </a:solidFill>
                <a:latin typeface="+mn-lt"/>
              </a:rPr>
              <a:t>Problem </a:t>
            </a:r>
            <a:r>
              <a:rPr lang="de-DE" sz="3200" dirty="0" err="1">
                <a:solidFill>
                  <a:schemeClr val="bg1"/>
                </a:solidFill>
                <a:latin typeface="+mn-lt"/>
              </a:rPr>
              <a:t>statement</a:t>
            </a:r>
            <a:r>
              <a:rPr lang="de-DE" sz="3200" dirty="0">
                <a:solidFill>
                  <a:schemeClr val="bg1"/>
                </a:solidFill>
                <a:latin typeface="+mn-lt"/>
              </a:rPr>
              <a:t>!! </a:t>
            </a:r>
            <a:endParaRPr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D4D6AD-A198-C4D0-444B-DC98C3B3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0287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DB745E-36D3-15D0-92FD-21A10FD26C58}"/>
              </a:ext>
            </a:extLst>
          </p:cNvPr>
          <p:cNvSpPr txBox="1"/>
          <p:nvPr/>
        </p:nvSpPr>
        <p:spPr>
          <a:xfrm>
            <a:off x="11436350" y="4432925"/>
            <a:ext cx="63341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chemeClr val="tx2">
                    <a:lumMod val="40000"/>
                    <a:lumOff val="60000"/>
                  </a:schemeClr>
                </a:solidFill>
                <a:effectLst/>
                <a:latin typeface="Söhne"/>
              </a:rPr>
              <a:t>Safeguarding DNN Deployments on the Edge</a:t>
            </a:r>
            <a:endParaRPr lang="de-DE" sz="4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ED05C-B844-9FED-5594-AEECB1FC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-36720" y="-1933"/>
            <a:ext cx="18287999" cy="10254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98BEE3-2E75-65A8-E524-0A62AEC2F9E8}"/>
              </a:ext>
            </a:extLst>
          </p:cNvPr>
          <p:cNvSpPr txBox="1"/>
          <p:nvPr/>
        </p:nvSpPr>
        <p:spPr>
          <a:xfrm>
            <a:off x="768350" y="958850"/>
            <a:ext cx="1684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chemeClr val="bg1"/>
                </a:solidFill>
              </a:rPr>
              <a:t>Real World Scenario: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02A27-C6B7-34A1-B684-11E041C81A64}"/>
              </a:ext>
            </a:extLst>
          </p:cNvPr>
          <p:cNvSpPr txBox="1"/>
          <p:nvPr/>
        </p:nvSpPr>
        <p:spPr>
          <a:xfrm>
            <a:off x="768350" y="2330450"/>
            <a:ext cx="16687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bg1"/>
                </a:solidFill>
              </a:rPr>
              <a:t>Research</a:t>
            </a:r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Mind </a:t>
            </a:r>
            <a:r>
              <a:rPr lang="en-US" sz="2800" b="0" i="0" u="none" strike="noStrike" baseline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YourWeight</a:t>
            </a:r>
            <a:r>
              <a:rPr lang="en-US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(s): A Large-scale Study on Insufficient Machine Learning Model Protection in Mobile Apps</a:t>
            </a:r>
          </a:p>
          <a:p>
            <a:pPr algn="l"/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Setup</a:t>
            </a: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: 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</a:t>
            </a:r>
            <a:r>
              <a:rPr lang="en-US" sz="2800" b="0" i="0" u="none" strike="noStrike" baseline="0" dirty="0">
                <a:solidFill>
                  <a:schemeClr val="bg1"/>
                </a:solidFill>
              </a:rPr>
              <a:t>Tota</a:t>
            </a:r>
            <a:r>
              <a:rPr lang="en-US" sz="2800" dirty="0">
                <a:solidFill>
                  <a:schemeClr val="bg1"/>
                </a:solidFill>
              </a:rPr>
              <a:t>l Apps: </a:t>
            </a:r>
            <a:r>
              <a:rPr lang="de-DE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1,468 Ml </a:t>
            </a:r>
            <a:r>
              <a:rPr lang="de-DE" sz="2800" b="0" i="0" u="none" strike="noStrike" baseline="0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apps</a:t>
            </a:r>
            <a:endParaRPr lang="de-DE" sz="2800" b="0" i="0" u="none" strike="noStrike" baseline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2800" dirty="0" err="1">
                <a:solidFill>
                  <a:schemeClr val="bg1"/>
                </a:solidFill>
              </a:rPr>
              <a:t>Unprotected</a:t>
            </a:r>
            <a:r>
              <a:rPr lang="de-DE" sz="2800" dirty="0">
                <a:solidFill>
                  <a:schemeClr val="bg1"/>
                </a:solidFill>
              </a:rPr>
              <a:t>: </a:t>
            </a:r>
            <a:r>
              <a:rPr lang="de-DE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41%</a:t>
            </a:r>
          </a:p>
          <a:p>
            <a:pPr algn="l"/>
            <a:r>
              <a:rPr lang="de-DE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	</a:t>
            </a:r>
            <a:r>
              <a:rPr lang="de-DE" sz="2800" dirty="0" err="1">
                <a:solidFill>
                  <a:schemeClr val="bg1"/>
                </a:solidFill>
              </a:rPr>
              <a:t>Protected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yet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dirty="0" err="1">
                <a:solidFill>
                  <a:schemeClr val="bg1"/>
                </a:solidFill>
              </a:rPr>
              <a:t>stolen</a:t>
            </a:r>
            <a:r>
              <a:rPr lang="de-DE" sz="2800" dirty="0">
                <a:solidFill>
                  <a:schemeClr val="bg1"/>
                </a:solidFill>
              </a:rPr>
              <a:t>(</a:t>
            </a:r>
            <a:r>
              <a:rPr lang="de-DE" sz="2800" dirty="0" err="1">
                <a:solidFill>
                  <a:schemeClr val="bg1"/>
                </a:solidFill>
              </a:rPr>
              <a:t>Encrypted</a:t>
            </a:r>
            <a:r>
              <a:rPr lang="de-DE" sz="2800" dirty="0">
                <a:solidFill>
                  <a:schemeClr val="bg1"/>
                </a:solidFill>
              </a:rPr>
              <a:t>): </a:t>
            </a:r>
            <a:r>
              <a:rPr lang="de-DE" sz="28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66% </a:t>
            </a:r>
            <a:endParaRPr lang="de-DE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14F50F-036F-85FA-9C5F-F58045A6AE7A}"/>
              </a:ext>
            </a:extLst>
          </p:cNvPr>
          <p:cNvSpPr txBox="1"/>
          <p:nvPr/>
        </p:nvSpPr>
        <p:spPr>
          <a:xfrm>
            <a:off x="7321550" y="5683250"/>
            <a:ext cx="1043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Frameworks </a:t>
            </a:r>
            <a:r>
              <a:rPr lang="de-DE" sz="2400" dirty="0" err="1">
                <a:solidFill>
                  <a:schemeClr val="bg1"/>
                </a:solidFill>
              </a:rPr>
              <a:t>Analysed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</a:p>
          <a:p>
            <a:r>
              <a:rPr lang="de-DE" sz="2400" dirty="0">
                <a:solidFill>
                  <a:schemeClr val="accent6"/>
                </a:solidFill>
              </a:rPr>
              <a:t>	</a:t>
            </a:r>
            <a:r>
              <a:rPr lang="de-DE" sz="2400" dirty="0" err="1">
                <a:solidFill>
                  <a:schemeClr val="accent6"/>
                </a:solidFill>
              </a:rPr>
              <a:t>TensorFlow</a:t>
            </a:r>
            <a:r>
              <a:rPr lang="de-DE" sz="2400" dirty="0">
                <a:solidFill>
                  <a:schemeClr val="accent6"/>
                </a:solidFill>
              </a:rPr>
              <a:t>, </a:t>
            </a:r>
            <a:r>
              <a:rPr lang="de-DE" sz="2400" dirty="0" err="1">
                <a:solidFill>
                  <a:schemeClr val="accent6"/>
                </a:solidFill>
              </a:rPr>
              <a:t>Tflite</a:t>
            </a:r>
            <a:r>
              <a:rPr lang="de-DE" sz="2400" dirty="0">
                <a:solidFill>
                  <a:schemeClr val="accent6"/>
                </a:solidFill>
              </a:rPr>
              <a:t>, </a:t>
            </a:r>
            <a:r>
              <a:rPr lang="de-DE" sz="2400" dirty="0" err="1">
                <a:solidFill>
                  <a:schemeClr val="accent6"/>
                </a:solidFill>
              </a:rPr>
              <a:t>Caffee</a:t>
            </a:r>
            <a:r>
              <a:rPr lang="de-DE" sz="2400" dirty="0">
                <a:solidFill>
                  <a:schemeClr val="accent6"/>
                </a:solidFill>
              </a:rPr>
              <a:t>, </a:t>
            </a:r>
            <a:r>
              <a:rPr lang="de-DE" sz="2400" dirty="0" err="1">
                <a:solidFill>
                  <a:schemeClr val="accent6"/>
                </a:solidFill>
              </a:rPr>
              <a:t>SenseTime</a:t>
            </a:r>
            <a:r>
              <a:rPr lang="de-DE" sz="2400" dirty="0">
                <a:solidFill>
                  <a:schemeClr val="accent6"/>
                </a:solidFill>
              </a:rPr>
              <a:t>, Baidu, Face++.</a:t>
            </a:r>
          </a:p>
          <a:p>
            <a:endParaRPr lang="de-DE" sz="2400" dirty="0">
              <a:solidFill>
                <a:schemeClr val="accent6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File Formats </a:t>
            </a:r>
            <a:r>
              <a:rPr lang="de-DE" sz="2400" dirty="0" err="1">
                <a:solidFill>
                  <a:schemeClr val="bg1"/>
                </a:solidFill>
              </a:rPr>
              <a:t>Analysed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r>
              <a:rPr lang="de-DE" sz="2400" dirty="0">
                <a:solidFill>
                  <a:schemeClr val="accent6"/>
                </a:solidFill>
              </a:rPr>
              <a:t>	.</a:t>
            </a:r>
            <a:r>
              <a:rPr lang="de-DE" sz="2400" dirty="0" err="1">
                <a:solidFill>
                  <a:schemeClr val="accent6"/>
                </a:solidFill>
              </a:rPr>
              <a:t>pb</a:t>
            </a:r>
            <a:r>
              <a:rPr lang="de-DE" sz="2400" dirty="0">
                <a:solidFill>
                  <a:schemeClr val="accent6"/>
                </a:solidFill>
              </a:rPr>
              <a:t>, .</a:t>
            </a:r>
            <a:r>
              <a:rPr lang="de-DE" sz="2400" dirty="0" err="1">
                <a:solidFill>
                  <a:schemeClr val="accent6"/>
                </a:solidFill>
              </a:rPr>
              <a:t>tflite</a:t>
            </a:r>
            <a:r>
              <a:rPr lang="de-DE" sz="2400" dirty="0">
                <a:solidFill>
                  <a:schemeClr val="accent6"/>
                </a:solidFill>
              </a:rPr>
              <a:t>, .</a:t>
            </a:r>
            <a:r>
              <a:rPr lang="de-DE" sz="2400" dirty="0" err="1">
                <a:solidFill>
                  <a:schemeClr val="accent6"/>
                </a:solidFill>
              </a:rPr>
              <a:t>model</a:t>
            </a:r>
            <a:r>
              <a:rPr lang="de-DE" sz="2400" dirty="0">
                <a:solidFill>
                  <a:schemeClr val="accent6"/>
                </a:solidFill>
              </a:rPr>
              <a:t>, .</a:t>
            </a:r>
            <a:r>
              <a:rPr lang="de-DE" sz="2400" dirty="0" err="1">
                <a:solidFill>
                  <a:schemeClr val="accent6"/>
                </a:solidFill>
              </a:rPr>
              <a:t>pkl</a:t>
            </a:r>
            <a:r>
              <a:rPr lang="de-DE" sz="2400" dirty="0">
                <a:solidFill>
                  <a:schemeClr val="accent6"/>
                </a:solidFill>
              </a:rPr>
              <a:t>, .</a:t>
            </a:r>
            <a:r>
              <a:rPr lang="de-DE" sz="2400" dirty="0" err="1">
                <a:solidFill>
                  <a:schemeClr val="accent6"/>
                </a:solidFill>
              </a:rPr>
              <a:t>thrift</a:t>
            </a:r>
            <a:r>
              <a:rPr lang="de-DE" sz="2400" dirty="0">
                <a:solidFill>
                  <a:schemeClr val="accent6"/>
                </a:solidFill>
              </a:rPr>
              <a:t>.</a:t>
            </a:r>
          </a:p>
          <a:p>
            <a:endParaRPr lang="de-DE" sz="2400" dirty="0">
              <a:solidFill>
                <a:schemeClr val="accent6"/>
              </a:solidFill>
            </a:endParaRPr>
          </a:p>
          <a:p>
            <a:r>
              <a:rPr lang="de-DE" sz="2400" dirty="0" err="1">
                <a:solidFill>
                  <a:schemeClr val="bg1"/>
                </a:solidFill>
              </a:rPr>
              <a:t>Attack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model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r>
              <a:rPr lang="de-DE" sz="2400" dirty="0">
                <a:solidFill>
                  <a:schemeClr val="bg1"/>
                </a:solidFill>
              </a:rPr>
              <a:t>	</a:t>
            </a:r>
            <a:r>
              <a:rPr lang="de-DE" sz="2400" dirty="0">
                <a:solidFill>
                  <a:schemeClr val="accent6"/>
                </a:solidFill>
              </a:rPr>
              <a:t>Model </a:t>
            </a:r>
            <a:r>
              <a:rPr lang="de-DE" sz="2400" dirty="0" err="1">
                <a:solidFill>
                  <a:schemeClr val="accent6"/>
                </a:solidFill>
              </a:rPr>
              <a:t>Xray</a:t>
            </a:r>
            <a:endParaRPr lang="de-DE" sz="2400" dirty="0">
              <a:solidFill>
                <a:schemeClr val="accent6"/>
              </a:solidFill>
            </a:endParaRPr>
          </a:p>
          <a:p>
            <a:r>
              <a:rPr lang="de-DE" sz="2400" dirty="0">
                <a:solidFill>
                  <a:schemeClr val="accent6"/>
                </a:solidFill>
              </a:rPr>
              <a:t>	Model Extractor</a:t>
            </a:r>
          </a:p>
        </p:txBody>
      </p:sp>
    </p:spTree>
    <p:extLst>
      <p:ext uri="{BB962C8B-B14F-4D97-AF65-F5344CB8AC3E}">
        <p14:creationId xmlns:p14="http://schemas.microsoft.com/office/powerpoint/2010/main" val="206646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ED05C-B844-9FED-5594-AEECB1FC19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8287999" cy="10254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B63E5-CE62-5421-7794-EB895D1651C4}"/>
              </a:ext>
            </a:extLst>
          </p:cNvPr>
          <p:cNvSpPr txBox="1"/>
          <p:nvPr/>
        </p:nvSpPr>
        <p:spPr>
          <a:xfrm>
            <a:off x="2901950" y="6201231"/>
            <a:ext cx="11315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Specific-example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  <a:r>
              <a:rPr lang="de-DE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Banking Apps</a:t>
            </a:r>
          </a:p>
          <a:p>
            <a:endParaRPr lang="de-DE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de-DE" sz="2400" dirty="0">
                <a:solidFill>
                  <a:schemeClr val="bg1"/>
                </a:solidFill>
              </a:rPr>
              <a:t>Use-</a:t>
            </a:r>
            <a:r>
              <a:rPr lang="de-DE" sz="2400" dirty="0" err="1">
                <a:solidFill>
                  <a:schemeClr val="bg1"/>
                </a:solidFill>
              </a:rPr>
              <a:t>case</a:t>
            </a:r>
            <a:r>
              <a:rPr lang="de-DE" sz="2400" dirty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M</a:t>
            </a:r>
            <a:r>
              <a:rPr lang="en-US" sz="24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ore than 100 apps using on-device ML models for banking and loan services via face recognition.</a:t>
            </a:r>
          </a:p>
          <a:p>
            <a:pPr algn="l"/>
            <a:endParaRPr lang="en-US" sz="2400" b="0" i="0" u="none" strike="noStrike" baseline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l"/>
            <a:r>
              <a:rPr lang="en-US" sz="2400" dirty="0">
                <a:solidFill>
                  <a:schemeClr val="bg1"/>
                </a:solidFill>
              </a:rPr>
              <a:t>Attack: </a:t>
            </a:r>
            <a:r>
              <a:rPr lang="en-US" sz="2400" b="0" i="0" u="none" strike="noStrike" baseline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When the models are leaked, attackers can easily fake identities of other applicants, and apply for loans on their behalf.</a:t>
            </a:r>
            <a:endParaRPr lang="de-DE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E6EE2D-9E3C-A581-1E70-B91929DCA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950" y="1268472"/>
            <a:ext cx="12039600" cy="4583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2D7C43-0019-0790-07A8-BB05555768CF}"/>
              </a:ext>
            </a:extLst>
          </p:cNvPr>
          <p:cNvSpPr txBox="1"/>
          <p:nvPr/>
        </p:nvSpPr>
        <p:spPr>
          <a:xfrm>
            <a:off x="4197350" y="27305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bg1"/>
                </a:solidFill>
              </a:rPr>
              <a:t>MODEL EXTRACTOR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338E23-F7B5-2ABC-5203-BEC1B9CBB9DE}"/>
              </a:ext>
            </a:extLst>
          </p:cNvPr>
          <p:cNvSpPr txBox="1"/>
          <p:nvPr/>
        </p:nvSpPr>
        <p:spPr>
          <a:xfrm>
            <a:off x="7169150" y="4898963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6"/>
                </a:solidFill>
              </a:rPr>
              <a:t>SENSE TIME</a:t>
            </a:r>
          </a:p>
        </p:txBody>
      </p:sp>
    </p:spTree>
    <p:extLst>
      <p:ext uri="{BB962C8B-B14F-4D97-AF65-F5344CB8AC3E}">
        <p14:creationId xmlns:p14="http://schemas.microsoft.com/office/powerpoint/2010/main" val="37073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8005" y="4164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898380" y="577850"/>
            <a:ext cx="8305799" cy="12900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4150" dirty="0" err="1">
                <a:solidFill>
                  <a:schemeClr val="bg1"/>
                </a:solidFill>
                <a:latin typeface="+mn-lt"/>
              </a:rPr>
              <a:t>Approaches</a:t>
            </a:r>
            <a:r>
              <a:rPr lang="de-DE" sz="4150" dirty="0">
                <a:solidFill>
                  <a:schemeClr val="bg1"/>
                </a:solidFill>
                <a:latin typeface="+mn-lt"/>
              </a:rPr>
              <a:t> to </a:t>
            </a:r>
            <a:r>
              <a:rPr lang="de-DE" sz="4150" dirty="0" err="1">
                <a:solidFill>
                  <a:schemeClr val="bg1"/>
                </a:solidFill>
                <a:latin typeface="+mn-lt"/>
              </a:rPr>
              <a:t>secure</a:t>
            </a:r>
            <a:r>
              <a:rPr lang="de-DE" sz="415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4150" dirty="0" err="1">
                <a:solidFill>
                  <a:schemeClr val="bg1"/>
                </a:solidFill>
                <a:latin typeface="+mn-lt"/>
              </a:rPr>
              <a:t>our</a:t>
            </a:r>
            <a:r>
              <a:rPr lang="de-DE" sz="4150" dirty="0">
                <a:solidFill>
                  <a:schemeClr val="bg1"/>
                </a:solidFill>
                <a:latin typeface="+mn-lt"/>
              </a:rPr>
              <a:t> </a:t>
            </a:r>
            <a:r>
              <a:rPr lang="de-DE" sz="4150" dirty="0" err="1">
                <a:solidFill>
                  <a:schemeClr val="bg1"/>
                </a:solidFill>
                <a:latin typeface="+mn-lt"/>
              </a:rPr>
              <a:t>edge</a:t>
            </a:r>
            <a:r>
              <a:rPr lang="de-DE" sz="4150" dirty="0">
                <a:solidFill>
                  <a:schemeClr val="bg1"/>
                </a:solidFill>
                <a:latin typeface="+mn-lt"/>
              </a:rPr>
              <a:t> deployed </a:t>
            </a:r>
            <a:r>
              <a:rPr lang="de-DE" sz="4150" dirty="0" err="1">
                <a:solidFill>
                  <a:schemeClr val="bg1"/>
                </a:solidFill>
                <a:latin typeface="+mn-lt"/>
              </a:rPr>
              <a:t>models</a:t>
            </a:r>
            <a:r>
              <a:rPr lang="de-DE" sz="4150" dirty="0">
                <a:solidFill>
                  <a:schemeClr val="bg1"/>
                </a:solidFill>
                <a:latin typeface="+mn-lt"/>
              </a:rPr>
              <a:t>:</a:t>
            </a:r>
            <a:endParaRPr sz="415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5CD629-ED10-ADA8-9D58-E091C2200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71120"/>
            <a:ext cx="9795510" cy="10260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14C07A-2379-A524-41CF-8B8640AC3A79}"/>
              </a:ext>
            </a:extLst>
          </p:cNvPr>
          <p:cNvSpPr txBox="1"/>
          <p:nvPr/>
        </p:nvSpPr>
        <p:spPr>
          <a:xfrm>
            <a:off x="10736579" y="2863850"/>
            <a:ext cx="6629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Obfuscation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>
                <a:solidFill>
                  <a:schemeClr val="bg1"/>
                </a:solidFill>
              </a:rPr>
              <a:t>Encryption</a:t>
            </a: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 err="1">
                <a:solidFill>
                  <a:schemeClr val="bg1"/>
                </a:solidFill>
              </a:rPr>
              <a:t>Compilation</a:t>
            </a:r>
            <a:endParaRPr lang="de-DE" sz="3600" dirty="0">
              <a:solidFill>
                <a:schemeClr val="bg1"/>
              </a:solidFill>
            </a:endParaRPr>
          </a:p>
          <a:p>
            <a:endParaRPr lang="de-DE" sz="3600" dirty="0">
              <a:solidFill>
                <a:schemeClr val="bg1"/>
              </a:solidFill>
            </a:endParaRPr>
          </a:p>
          <a:p>
            <a:r>
              <a:rPr lang="de-DE" sz="3600" dirty="0" err="1">
                <a:solidFill>
                  <a:schemeClr val="bg1"/>
                </a:solidFill>
              </a:rPr>
              <a:t>Execution</a:t>
            </a:r>
            <a:r>
              <a:rPr lang="de-DE" sz="3600" dirty="0">
                <a:solidFill>
                  <a:schemeClr val="bg1"/>
                </a:solidFill>
              </a:rPr>
              <a:t> on TEE</a:t>
            </a:r>
          </a:p>
          <a:p>
            <a:endParaRPr lang="de-DE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51BECF-D4B5-1E62-4442-AAD486376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3168650"/>
            <a:ext cx="5791200" cy="4668482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id="{5E5F0B73-3259-F083-6EB7-7DC854D88D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593850" y="577850"/>
            <a:ext cx="1863350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92695" algn="l">
              <a:lnSpc>
                <a:spcPct val="100000"/>
              </a:lnSpc>
              <a:spcBef>
                <a:spcPts val="100"/>
              </a:spcBef>
            </a:pPr>
            <a:r>
              <a:rPr lang="de-DE" sz="4800" spc="5" dirty="0"/>
              <a:t>    Obfuscation</a:t>
            </a:r>
            <a:endParaRPr sz="4800" spc="5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1412F-C323-5681-D227-E785303FE4F7}"/>
              </a:ext>
            </a:extLst>
          </p:cNvPr>
          <p:cNvSpPr txBox="1"/>
          <p:nvPr/>
        </p:nvSpPr>
        <p:spPr>
          <a:xfrm>
            <a:off x="8312150" y="2911673"/>
            <a:ext cx="167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>
                <a:solidFill>
                  <a:srgbClr val="4D5156"/>
                </a:solidFill>
                <a:effectLst/>
              </a:rPr>
              <a:t>Obfuscation means </a:t>
            </a:r>
            <a:r>
              <a:rPr lang="en-US" sz="2400" b="0" i="0" dirty="0">
                <a:solidFill>
                  <a:srgbClr val="040C28"/>
                </a:solidFill>
                <a:effectLst/>
              </a:rPr>
              <a:t>to make something difficult to understand</a:t>
            </a:r>
            <a:r>
              <a:rPr lang="en-US" sz="2400" b="0" i="0" dirty="0">
                <a:solidFill>
                  <a:srgbClr val="4D5156"/>
                </a:solidFill>
                <a:effectLst/>
              </a:rPr>
              <a:t>. </a:t>
            </a:r>
          </a:p>
          <a:p>
            <a:pPr algn="just"/>
            <a:r>
              <a:rPr lang="en-US" sz="2400" b="0" i="0" dirty="0">
                <a:solidFill>
                  <a:srgbClr val="4D5156"/>
                </a:solidFill>
                <a:effectLst/>
              </a:rPr>
              <a:t>Programming code is often obfuscated to protect intellectual property.</a:t>
            </a:r>
            <a:endParaRPr lang="de-DE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503348-AA55-8670-EFE6-B91EAB284694}"/>
              </a:ext>
            </a:extLst>
          </p:cNvPr>
          <p:cNvSpPr txBox="1"/>
          <p:nvPr/>
        </p:nvSpPr>
        <p:spPr>
          <a:xfrm>
            <a:off x="11588750" y="225425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What?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F6DBFF-F186-47CA-DE46-E906AF421726}"/>
              </a:ext>
            </a:extLst>
          </p:cNvPr>
          <p:cNvSpPr txBox="1"/>
          <p:nvPr/>
        </p:nvSpPr>
        <p:spPr>
          <a:xfrm>
            <a:off x="10064750" y="5502891"/>
            <a:ext cx="87275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Obfuscation </a:t>
            </a:r>
            <a:r>
              <a:rPr lang="de-DE" sz="2400" b="1" dirty="0" err="1"/>
              <a:t>can</a:t>
            </a:r>
            <a:r>
              <a:rPr lang="de-DE" sz="2400" b="1" dirty="0"/>
              <a:t> </a:t>
            </a:r>
            <a:r>
              <a:rPr lang="de-DE" sz="2400" b="1" dirty="0" err="1"/>
              <a:t>be</a:t>
            </a:r>
            <a:r>
              <a:rPr lang="de-DE" sz="2400" b="1" dirty="0"/>
              <a:t> </a:t>
            </a:r>
            <a:r>
              <a:rPr lang="de-DE" sz="2400" b="1" dirty="0" err="1"/>
              <a:t>achieved</a:t>
            </a:r>
            <a:r>
              <a:rPr lang="de-DE" sz="2400" b="1" dirty="0"/>
              <a:t> </a:t>
            </a:r>
            <a:r>
              <a:rPr lang="de-DE" sz="2400" b="1" dirty="0" err="1"/>
              <a:t>by</a:t>
            </a:r>
            <a:r>
              <a:rPr lang="de-DE" sz="2400" b="1" dirty="0"/>
              <a:t>:</a:t>
            </a:r>
          </a:p>
          <a:p>
            <a:pPr lvl="1"/>
            <a:endParaRPr lang="de-DE" sz="2400" b="0" i="0" dirty="0">
              <a:solidFill>
                <a:srgbClr val="000000"/>
              </a:solidFill>
              <a:effectLst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enaming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arameter encapsulation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N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eural structure obfuscation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hortcut injection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E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xtra layer injection</a:t>
            </a:r>
            <a:endParaRPr lang="de-DE" sz="2400" dirty="0"/>
          </a:p>
          <a:p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881618"/>
            <a:ext cx="18599150" cy="1118131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effectLst>
            <a:reflection stA="45000" endPos="65000" dist="50800" dir="5400000" sy="-100000" algn="bl" rotWithShape="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29270" y="2238813"/>
            <a:ext cx="7486266" cy="3955570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               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Con‘s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0" i="0" dirty="0">
                <a:solidFill>
                  <a:schemeClr val="bg1"/>
                </a:solidFill>
                <a:effectLst/>
              </a:rPr>
              <a:t>Not Absolute Security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Reversible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</a:rPr>
              <a:t>Memory constraints</a:t>
            </a:r>
            <a:endParaRPr lang="de-DE" sz="3200" b="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4C27A00D-47F3-A60E-9650-F65FA168E80B}"/>
              </a:ext>
            </a:extLst>
          </p:cNvPr>
          <p:cNvSpPr txBox="1"/>
          <p:nvPr/>
        </p:nvSpPr>
        <p:spPr>
          <a:xfrm>
            <a:off x="1390076" y="2238813"/>
            <a:ext cx="7181466" cy="3955570"/>
          </a:xfrm>
          <a:prstGeom prst="rect">
            <a:avLst/>
          </a:prstGeom>
          <a:effectLst>
            <a:glow rad="127000">
              <a:schemeClr val="accent1"/>
            </a:glow>
          </a:effectLst>
          <a:scene3d>
            <a:camera prst="orthographicFront"/>
            <a:lightRig rig="threePt" dir="t"/>
          </a:scene3d>
          <a:sp3d prstMaterial="dkEdge"/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                         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Pro‘s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/>
                </a:solidFill>
                <a:cs typeface="Cambria"/>
              </a:rPr>
              <a:t>Easy to </a:t>
            </a:r>
            <a:r>
              <a:rPr lang="de-DE" sz="3200" dirty="0" err="1">
                <a:solidFill>
                  <a:schemeClr val="bg1"/>
                </a:solidFill>
                <a:cs typeface="Cambria"/>
              </a:rPr>
              <a:t>implement</a:t>
            </a: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>
              <a:lnSpc>
                <a:spcPct val="100000"/>
              </a:lnSpc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3200" dirty="0" err="1">
                <a:solidFill>
                  <a:schemeClr val="bg1"/>
                </a:solidFill>
                <a:cs typeface="Cambria"/>
              </a:rPr>
              <a:t>Better</a:t>
            </a:r>
            <a:r>
              <a:rPr lang="de-DE" sz="3200" dirty="0">
                <a:solidFill>
                  <a:schemeClr val="bg1"/>
                </a:solidFill>
                <a:cs typeface="Cambria"/>
              </a:rPr>
              <a:t> </a:t>
            </a:r>
            <a:r>
              <a:rPr lang="de-DE" sz="3200" b="0" i="0" dirty="0">
                <a:solidFill>
                  <a:schemeClr val="bg1"/>
                </a:solidFill>
                <a:effectLst/>
              </a:rPr>
              <a:t>Privacy </a:t>
            </a:r>
            <a:r>
              <a:rPr lang="de-DE" sz="3200" b="0" i="0" dirty="0" err="1">
                <a:solidFill>
                  <a:schemeClr val="bg1"/>
                </a:solidFill>
                <a:effectLst/>
              </a:rPr>
              <a:t>Preservation</a:t>
            </a:r>
            <a:endParaRPr lang="de-DE" sz="3200" b="0" i="0" dirty="0">
              <a:solidFill>
                <a:schemeClr val="bg1"/>
              </a:solidFill>
              <a:effectLst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DE" sz="3200" dirty="0">
              <a:solidFill>
                <a:schemeClr val="bg1"/>
              </a:solidFill>
              <a:cs typeface="Cambria"/>
            </a:endParaRPr>
          </a:p>
          <a:p>
            <a:pPr algn="ctr">
              <a:lnSpc>
                <a:spcPct val="100000"/>
              </a:lnSpc>
            </a:pPr>
            <a:endParaRPr sz="3200" dirty="0">
              <a:solidFill>
                <a:schemeClr val="bg1"/>
              </a:solidFill>
              <a:cs typeface="Cambri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2EDE56-69C7-1B97-1FBA-2ACE7698B43F}"/>
              </a:ext>
            </a:extLst>
          </p:cNvPr>
          <p:cNvSpPr txBox="1"/>
          <p:nvPr/>
        </p:nvSpPr>
        <p:spPr>
          <a:xfrm>
            <a:off x="311150" y="9036050"/>
            <a:ext cx="16728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Reference Papers:  </a:t>
            </a:r>
            <a:r>
              <a:rPr lang="de-DE" dirty="0">
                <a:solidFill>
                  <a:schemeClr val="bg1"/>
                </a:solidFill>
                <a:hlinkClick r:id="rId2" action="ppaction://hlinksldjump"/>
              </a:rPr>
              <a:t>Obfuscation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B1F7E60B-FBAA-C89C-1F8A-66FD4595B01E}"/>
              </a:ext>
            </a:extLst>
          </p:cNvPr>
          <p:cNvSpPr txBox="1">
            <a:spLocks/>
          </p:cNvSpPr>
          <p:nvPr/>
        </p:nvSpPr>
        <p:spPr>
          <a:xfrm>
            <a:off x="-908050" y="908576"/>
            <a:ext cx="1863350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7592695" algn="l">
              <a:spcBef>
                <a:spcPts val="100"/>
              </a:spcBef>
            </a:pPr>
            <a:r>
              <a:rPr lang="de-DE" sz="3600" kern="0" spc="5" dirty="0">
                <a:solidFill>
                  <a:schemeClr val="bg1"/>
                </a:solidFill>
              </a:rPr>
              <a:t>    Obfuscation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18212" y="958850"/>
            <a:ext cx="6264275" cy="688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de-DE" sz="4350" dirty="0">
                <a:latin typeface="+mn-lt"/>
              </a:rPr>
              <a:t>Encryption</a:t>
            </a:r>
            <a:endParaRPr sz="435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3EC2C-CC55-C051-2C13-72D00C991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950" y="2940050"/>
            <a:ext cx="6264274" cy="491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1A90B4-002D-C5AF-212B-30F0085A1992}"/>
              </a:ext>
            </a:extLst>
          </p:cNvPr>
          <p:cNvSpPr txBox="1"/>
          <p:nvPr/>
        </p:nvSpPr>
        <p:spPr>
          <a:xfrm>
            <a:off x="539750" y="204333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What?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2B4C8-4B77-6FD9-DEEA-2A532B4B14AD}"/>
              </a:ext>
            </a:extLst>
          </p:cNvPr>
          <p:cNvSpPr txBox="1"/>
          <p:nvPr/>
        </p:nvSpPr>
        <p:spPr>
          <a:xfrm>
            <a:off x="844550" y="294005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effectLst/>
              </a:rPr>
              <a:t>Encrypting edge-deployed models involves adding a layer of security to protect the model and its associated data when the model is deployed on edge devices.</a:t>
            </a:r>
            <a:endParaRPr lang="de-DE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24885-6974-5F2B-2ED0-8FA4DD7E9D25}"/>
              </a:ext>
            </a:extLst>
          </p:cNvPr>
          <p:cNvSpPr txBox="1"/>
          <p:nvPr/>
        </p:nvSpPr>
        <p:spPr>
          <a:xfrm>
            <a:off x="920750" y="5302250"/>
            <a:ext cx="87275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Encryption </a:t>
            </a:r>
            <a:r>
              <a:rPr lang="de-DE" sz="2800" b="1" dirty="0" err="1"/>
              <a:t>can</a:t>
            </a:r>
            <a:r>
              <a:rPr lang="de-DE" sz="2800" b="1" dirty="0"/>
              <a:t> </a:t>
            </a:r>
            <a:r>
              <a:rPr lang="de-DE" sz="2800" b="1" dirty="0" err="1"/>
              <a:t>be</a:t>
            </a:r>
            <a:r>
              <a:rPr lang="de-DE" sz="2800" b="1" dirty="0"/>
              <a:t> </a:t>
            </a:r>
            <a:r>
              <a:rPr lang="de-DE" sz="2800" b="1" dirty="0" err="1"/>
              <a:t>achieved</a:t>
            </a:r>
            <a:r>
              <a:rPr lang="de-DE" sz="2800" b="1" dirty="0"/>
              <a:t> </a:t>
            </a:r>
            <a:r>
              <a:rPr lang="de-DE" sz="2800" b="1" dirty="0" err="1"/>
              <a:t>by</a:t>
            </a:r>
            <a:r>
              <a:rPr lang="de-DE" sz="2800" b="1" dirty="0"/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de-DE" sz="2800" b="0" i="0" dirty="0"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 err="1"/>
              <a:t>Homomorphic</a:t>
            </a:r>
            <a:r>
              <a:rPr lang="de-DE" sz="2800" dirty="0"/>
              <a:t> Encryption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TF-</a:t>
            </a:r>
            <a:r>
              <a:rPr lang="de-DE" sz="2800" dirty="0" err="1"/>
              <a:t>encryption</a:t>
            </a:r>
            <a:r>
              <a:rPr lang="de-DE" sz="2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809</Words>
  <Application>Microsoft Office PowerPoint</Application>
  <PresentationFormat>Custom</PresentationFormat>
  <Paragraphs>198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</vt:lpstr>
      <vt:lpstr>docs-Calibri</vt:lpstr>
      <vt:lpstr>Lucida Grande</vt:lpstr>
      <vt:lpstr>Open Sans</vt:lpstr>
      <vt:lpstr>Söhne</vt:lpstr>
      <vt:lpstr>Verdana</vt:lpstr>
      <vt:lpstr>Office Theme</vt:lpstr>
      <vt:lpstr>PowerPoint Presentation</vt:lpstr>
      <vt:lpstr>Threat Model</vt:lpstr>
      <vt:lpstr>Problem statement!! </vt:lpstr>
      <vt:lpstr>PowerPoint Presentation</vt:lpstr>
      <vt:lpstr>PowerPoint Presentation</vt:lpstr>
      <vt:lpstr>Approaches to secure our edge deployed models:</vt:lpstr>
      <vt:lpstr>    Obfuscation</vt:lpstr>
      <vt:lpstr>PowerPoint Presentation</vt:lpstr>
      <vt:lpstr>Encryption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Trusted Execution Environment</vt:lpstr>
      <vt:lpstr>How does it work?</vt:lpstr>
      <vt:lpstr>PowerPoint Presentation</vt:lpstr>
      <vt:lpstr>Thanks!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Reema Dass</dc:creator>
  <cp:lastModifiedBy>Reema Dass</cp:lastModifiedBy>
  <cp:revision>163</cp:revision>
  <dcterms:created xsi:type="dcterms:W3CDTF">2023-11-01T20:28:23Z</dcterms:created>
  <dcterms:modified xsi:type="dcterms:W3CDTF">2023-11-09T15:25:25Z</dcterms:modified>
</cp:coreProperties>
</file>